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4630400" cy="8229600"/>
  <p:notesSz cx="8229600" cy="14630400"/>
  <p:embeddedFontLst>
    <p:embeddedFont>
      <p:font typeface="Bitter Medium" pitchFamily="34" charset="0"/>
      <p:bold r:id="rId28"/>
    </p:embeddedFont>
    <p:embeddedFont>
      <p:font typeface="Bitter Medium" pitchFamily="34" charset="-122"/>
      <p:bold r:id="rId29"/>
    </p:embeddedFont>
    <p:embeddedFont>
      <p:font typeface="Bitter Medium" pitchFamily="34" charset="-120"/>
      <p:bold r:id="rId30"/>
    </p:embeddedFont>
    <p:embeddedFont>
      <p:font typeface="Open Sans" pitchFamily="34" charset="0"/>
      <p:bold r:id="rId31"/>
    </p:embeddedFont>
    <p:embeddedFont>
      <p:font typeface="Open Sans" pitchFamily="34" charset="-122"/>
      <p:bold r:id="rId32"/>
    </p:embeddedFont>
    <p:embeddedFont>
      <p:font typeface="Open Sans" pitchFamily="34" charset="-120"/>
      <p:bold r:id="rId33"/>
    </p:embeddedFont>
    <p:embeddedFont>
      <p:font typeface="Calibri" panose="020F0502020204030204" charset="0"/>
      <p:regular r:id="rId34"/>
      <p:bold r:id="rId35"/>
      <p:italic r:id="rId36"/>
      <p:boldItalic r:id="rId3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9F6"/>
    <a:srgbClr val="FFFEFE"/>
    <a:srgbClr val="FCE2D1"/>
    <a:srgbClr val="FCF7F3"/>
    <a:srgbClr val="FAF4EF"/>
    <a:srgbClr val="FDFAF8"/>
    <a:srgbClr val="FAF3EE"/>
    <a:srgbClr val="F7ECE4"/>
    <a:srgbClr val="FEFC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BE2D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BE2D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p:spPr>
      </p:sp>
      <p:sp>
        <p:nvSpPr>
          <p:cNvPr id="3" name="Shape 1"/>
          <p:cNvSpPr/>
          <p:nvPr/>
        </p:nvSpPr>
        <p:spPr>
          <a:xfrm>
            <a:off x="0" y="0"/>
            <a:ext cx="14630400" cy="8229600"/>
          </a:xfrm>
          <a:prstGeom prst="rect">
            <a:avLst/>
          </a:prstGeom>
          <a:solidFill>
            <a:srgbClr val="FFF8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9.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2.xml"/><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9452610" y="1680210"/>
            <a:ext cx="4869180" cy="4869180"/>
          </a:xfrm>
          <a:prstGeom prst="rect">
            <a:avLst/>
          </a:prstGeom>
        </p:spPr>
      </p:pic>
      <p:sp>
        <p:nvSpPr>
          <p:cNvPr id="4" name="Text 0"/>
          <p:cNvSpPr/>
          <p:nvPr/>
        </p:nvSpPr>
        <p:spPr>
          <a:xfrm>
            <a:off x="864037" y="1405295"/>
            <a:ext cx="7415927" cy="4258628"/>
          </a:xfrm>
          <a:prstGeom prst="rect">
            <a:avLst/>
          </a:prstGeom>
          <a:noFill/>
        </p:spPr>
        <p:txBody>
          <a:bodyPr wrap="square" lIns="0" tIns="0" rIns="0" bIns="0" rtlCol="0" anchor="t"/>
          <a:lstStyle/>
          <a:p>
            <a:pPr marL="0" indent="0">
              <a:lnSpc>
                <a:spcPts val="8350"/>
              </a:lnSpc>
              <a:buNone/>
            </a:pPr>
            <a:r>
              <a:rPr lang="en-US" sz="6700" kern="0" spc="-201" dirty="0">
                <a:solidFill>
                  <a:srgbClr val="2C3F42"/>
                </a:solidFill>
                <a:latin typeface="Bitter Medium" pitchFamily="34" charset="0"/>
                <a:ea typeface="Bitter Medium" pitchFamily="34" charset="-122"/>
                <a:cs typeface="Bitter Medium" pitchFamily="34" charset="-120"/>
              </a:rPr>
              <a:t>Understanding Twitter Sentiment on Apple and Google Products.</a:t>
            </a:r>
            <a:endParaRPr lang="en-US" sz="6700" dirty="0"/>
          </a:p>
        </p:txBody>
      </p:sp>
      <p:sp>
        <p:nvSpPr>
          <p:cNvPr id="5" name="Text 1"/>
          <p:cNvSpPr/>
          <p:nvPr/>
        </p:nvSpPr>
        <p:spPr>
          <a:xfrm>
            <a:off x="864037" y="6034207"/>
            <a:ext cx="7415927" cy="790099"/>
          </a:xfrm>
          <a:prstGeom prst="rect">
            <a:avLst/>
          </a:prstGeom>
          <a:noFill/>
        </p:spPr>
        <p:txBody>
          <a:bodyPr wrap="square" lIns="0" tIns="0" rIns="0" bIns="0" rtlCol="0" anchor="t"/>
          <a:lstStyle/>
          <a:p>
            <a:pPr marL="0" indent="0">
              <a:lnSpc>
                <a:spcPts val="3100"/>
              </a:lnSpc>
              <a:buNone/>
            </a:pPr>
            <a:r>
              <a:rPr lang="en-US" sz="1900" kern="0" spc="-39" dirty="0">
                <a:solidFill>
                  <a:srgbClr val="2B2E3C"/>
                </a:solidFill>
                <a:latin typeface="Open Sans" pitchFamily="34" charset="0"/>
                <a:ea typeface="Open Sans" pitchFamily="34" charset="-122"/>
                <a:cs typeface="Open Sans" pitchFamily="34" charset="-120"/>
              </a:rPr>
              <a:t>Exploring user sentiment towards tech giants' products through social media analysis.</a:t>
            </a:r>
            <a:endParaRPr lang="en-US" sz="1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3765" y="467916"/>
            <a:ext cx="5651540" cy="530185"/>
          </a:xfrm>
          <a:prstGeom prst="rect">
            <a:avLst/>
          </a:prstGeom>
          <a:noFill/>
        </p:spPr>
        <p:txBody>
          <a:bodyPr wrap="none" lIns="0" tIns="0" rIns="0" bIns="0" rtlCol="0" anchor="t"/>
          <a:lstStyle/>
          <a:p>
            <a:pPr marL="0" indent="0">
              <a:lnSpc>
                <a:spcPts val="4150"/>
              </a:lnSpc>
              <a:buNone/>
            </a:pPr>
            <a:r>
              <a:rPr lang="en-US" sz="3300" kern="0" spc="-100" dirty="0">
                <a:solidFill>
                  <a:srgbClr val="2C3F42"/>
                </a:solidFill>
                <a:latin typeface="Bitter Medium" pitchFamily="34" charset="0"/>
                <a:ea typeface="Bitter Medium" pitchFamily="34" charset="-122"/>
                <a:cs typeface="Bitter Medium" pitchFamily="34" charset="-120"/>
              </a:rPr>
              <a:t>Positive Emotion Visualization</a:t>
            </a:r>
            <a:endParaRPr lang="en-US" sz="3300" dirty="0"/>
          </a:p>
        </p:txBody>
      </p:sp>
      <p:sp>
        <p:nvSpPr>
          <p:cNvPr id="3" name="Text 1"/>
          <p:cNvSpPr/>
          <p:nvPr/>
        </p:nvSpPr>
        <p:spPr>
          <a:xfrm>
            <a:off x="593765" y="1422202"/>
            <a:ext cx="4241959" cy="530185"/>
          </a:xfrm>
          <a:prstGeom prst="rect">
            <a:avLst/>
          </a:prstGeom>
          <a:noFill/>
        </p:spPr>
        <p:txBody>
          <a:bodyPr wrap="none" lIns="0" tIns="0" rIns="0" bIns="0" rtlCol="0" anchor="t"/>
          <a:lstStyle/>
          <a:p>
            <a:pPr marL="0" indent="0">
              <a:lnSpc>
                <a:spcPts val="4150"/>
              </a:lnSpc>
              <a:buNone/>
            </a:pPr>
            <a:endParaRPr lang="en-US" sz="3300" dirty="0"/>
          </a:p>
        </p:txBody>
      </p:sp>
      <p:sp>
        <p:nvSpPr>
          <p:cNvPr id="4" name="Text 2"/>
          <p:cNvSpPr/>
          <p:nvPr/>
        </p:nvSpPr>
        <p:spPr>
          <a:xfrm>
            <a:off x="593765" y="2122051"/>
            <a:ext cx="4990148" cy="542925"/>
          </a:xfrm>
          <a:prstGeom prst="rect">
            <a:avLst/>
          </a:prstGeom>
          <a:noFill/>
        </p:spPr>
        <p:txBody>
          <a:bodyPr wrap="square" lIns="0" tIns="0" rIns="0" bIns="0" rtlCol="0" anchor="t"/>
          <a:lstStyle/>
          <a:p>
            <a:pPr marL="0" indent="0">
              <a:lnSpc>
                <a:spcPts val="2100"/>
              </a:lnSpc>
              <a:buNone/>
            </a:pPr>
            <a:r>
              <a:rPr lang="en-US" sz="2000" kern="0" spc="-27" dirty="0">
                <a:solidFill>
                  <a:srgbClr val="2B2E3C"/>
                </a:solidFill>
                <a:latin typeface="Open Sans" pitchFamily="34" charset="0"/>
                <a:ea typeface="Open Sans" pitchFamily="34" charset="-122"/>
                <a:cs typeface="Open Sans" pitchFamily="34" charset="-120"/>
              </a:rPr>
              <a:t>The most frequent words used were ‘ipad’, ‘apple’, ‘google’. The count is between 600-870</a:t>
            </a:r>
            <a:endParaRPr lang="en-US" sz="2000" dirty="0"/>
          </a:p>
        </p:txBody>
      </p:sp>
      <p:sp>
        <p:nvSpPr>
          <p:cNvPr id="5" name="Text 3"/>
          <p:cNvSpPr/>
          <p:nvPr/>
        </p:nvSpPr>
        <p:spPr>
          <a:xfrm>
            <a:off x="593765" y="2817614"/>
            <a:ext cx="4990148" cy="271463"/>
          </a:xfrm>
          <a:prstGeom prst="rect">
            <a:avLst/>
          </a:prstGeom>
          <a:noFill/>
        </p:spPr>
        <p:txBody>
          <a:bodyPr wrap="none" lIns="0" tIns="0" rIns="0" bIns="0" rtlCol="0" anchor="t"/>
          <a:lstStyle/>
          <a:p>
            <a:pPr marL="0" indent="0">
              <a:lnSpc>
                <a:spcPts val="2100"/>
              </a:lnSpc>
              <a:buNone/>
            </a:pPr>
            <a:endParaRPr lang="en-US" sz="1300" dirty="0"/>
          </a:p>
        </p:txBody>
      </p:sp>
      <p:sp>
        <p:nvSpPr>
          <p:cNvPr id="6" name="Text 4"/>
          <p:cNvSpPr/>
          <p:nvPr/>
        </p:nvSpPr>
        <p:spPr>
          <a:xfrm>
            <a:off x="593765" y="3241715"/>
            <a:ext cx="4990148" cy="271463"/>
          </a:xfrm>
          <a:prstGeom prst="rect">
            <a:avLst/>
          </a:prstGeom>
          <a:noFill/>
        </p:spPr>
        <p:txBody>
          <a:bodyPr wrap="none" lIns="0" tIns="0" rIns="0" bIns="0" rtlCol="0" anchor="t"/>
          <a:lstStyle/>
          <a:p>
            <a:pPr marL="0" indent="0">
              <a:lnSpc>
                <a:spcPts val="2100"/>
              </a:lnSpc>
              <a:buNone/>
            </a:pPr>
            <a:endParaRPr lang="en-US" sz="1300" dirty="0"/>
          </a:p>
        </p:txBody>
      </p:sp>
      <p:sp>
        <p:nvSpPr>
          <p:cNvPr id="7" name="Text 5"/>
          <p:cNvSpPr/>
          <p:nvPr/>
        </p:nvSpPr>
        <p:spPr>
          <a:xfrm>
            <a:off x="593765" y="3665815"/>
            <a:ext cx="4990148" cy="271463"/>
          </a:xfrm>
          <a:prstGeom prst="rect">
            <a:avLst/>
          </a:prstGeom>
          <a:noFill/>
        </p:spPr>
        <p:txBody>
          <a:bodyPr wrap="none" lIns="0" tIns="0" rIns="0" bIns="0" rtlCol="0" anchor="t"/>
          <a:lstStyle/>
          <a:p>
            <a:pPr marL="0" indent="0">
              <a:lnSpc>
                <a:spcPts val="2100"/>
              </a:lnSpc>
              <a:buNone/>
            </a:pPr>
            <a:endParaRPr lang="en-US" sz="1300" dirty="0"/>
          </a:p>
        </p:txBody>
      </p:sp>
      <p:sp>
        <p:nvSpPr>
          <p:cNvPr id="8" name="Text 6"/>
          <p:cNvSpPr/>
          <p:nvPr/>
        </p:nvSpPr>
        <p:spPr>
          <a:xfrm>
            <a:off x="593765" y="4089916"/>
            <a:ext cx="4990148" cy="271463"/>
          </a:xfrm>
          <a:prstGeom prst="rect">
            <a:avLst/>
          </a:prstGeom>
          <a:noFill/>
        </p:spPr>
        <p:txBody>
          <a:bodyPr wrap="none" lIns="0" tIns="0" rIns="0" bIns="0" rtlCol="0" anchor="t"/>
          <a:lstStyle/>
          <a:p>
            <a:pPr marL="0" indent="0">
              <a:lnSpc>
                <a:spcPts val="2100"/>
              </a:lnSpc>
              <a:buNone/>
            </a:pPr>
            <a:endParaRPr lang="en-US" sz="1300" dirty="0"/>
          </a:p>
        </p:txBody>
      </p:sp>
      <p:sp>
        <p:nvSpPr>
          <p:cNvPr id="9" name="Text 7"/>
          <p:cNvSpPr/>
          <p:nvPr/>
        </p:nvSpPr>
        <p:spPr>
          <a:xfrm>
            <a:off x="593725" y="5102225"/>
            <a:ext cx="4990465" cy="1016000"/>
          </a:xfrm>
          <a:prstGeom prst="rect">
            <a:avLst/>
          </a:prstGeom>
          <a:noFill/>
        </p:spPr>
        <p:txBody>
          <a:bodyPr wrap="square" lIns="0" tIns="0" rIns="0" bIns="0" rtlCol="0" anchor="t"/>
          <a:lstStyle/>
          <a:p>
            <a:pPr marL="0" indent="0">
              <a:lnSpc>
                <a:spcPts val="2100"/>
              </a:lnSpc>
              <a:buNone/>
            </a:pPr>
            <a:r>
              <a:rPr lang="en-US" sz="2000" kern="0" spc="-27" dirty="0">
                <a:solidFill>
                  <a:srgbClr val="2B2E3C"/>
                </a:solidFill>
                <a:latin typeface="Open Sans" pitchFamily="34" charset="0"/>
                <a:ea typeface="Open Sans" pitchFamily="34" charset="-122"/>
                <a:cs typeface="Open Sans" pitchFamily="34" charset="-120"/>
              </a:rPr>
              <a:t>‘Apple store’, ‘iphone app’ and ‘popup store’ were the most frequent word combinations used</a:t>
            </a:r>
            <a:r>
              <a:rPr lang="en-US" sz="1300" kern="0" spc="-27" dirty="0">
                <a:solidFill>
                  <a:srgbClr val="2B2E3C"/>
                </a:solidFill>
                <a:latin typeface="Open Sans" pitchFamily="34" charset="0"/>
                <a:ea typeface="Open Sans" pitchFamily="34" charset="-122"/>
                <a:cs typeface="Open Sans" pitchFamily="34" charset="-120"/>
              </a:rPr>
              <a:t>.</a:t>
            </a:r>
            <a:endParaRPr lang="en-US" sz="1300" dirty="0"/>
          </a:p>
        </p:txBody>
      </p:sp>
      <p:pic>
        <p:nvPicPr>
          <p:cNvPr id="10" name="Image 0" descr="preencoded.png"/>
          <p:cNvPicPr>
            <a:picLocks noChangeAspect="1"/>
          </p:cNvPicPr>
          <p:nvPr/>
        </p:nvPicPr>
        <p:blipFill>
          <a:blip r:embed="rId1"/>
          <a:stretch>
            <a:fillRect/>
          </a:stretch>
        </p:blipFill>
        <p:spPr>
          <a:xfrm>
            <a:off x="5635625" y="966470"/>
            <a:ext cx="6710045" cy="3441700"/>
          </a:xfrm>
          <a:prstGeom prst="rect">
            <a:avLst/>
          </a:prstGeom>
        </p:spPr>
      </p:pic>
      <p:pic>
        <p:nvPicPr>
          <p:cNvPr id="11" name="Image 1" descr="preencoded.png"/>
          <p:cNvPicPr>
            <a:picLocks noChangeAspect="1"/>
          </p:cNvPicPr>
          <p:nvPr/>
        </p:nvPicPr>
        <p:blipFill>
          <a:blip r:embed="rId2"/>
          <a:stretch>
            <a:fillRect/>
          </a:stretch>
        </p:blipFill>
        <p:spPr>
          <a:xfrm>
            <a:off x="5635625" y="4599305"/>
            <a:ext cx="6719570" cy="3321050"/>
          </a:xfrm>
          <a:prstGeom prst="rect">
            <a:avLst/>
          </a:prstGeom>
        </p:spPr>
      </p:pic>
      <p:sp>
        <p:nvSpPr>
          <p:cNvPr id="12" name="Text Box 11"/>
          <p:cNvSpPr txBox="1"/>
          <p:nvPr/>
        </p:nvSpPr>
        <p:spPr>
          <a:xfrm>
            <a:off x="12828270" y="7743825"/>
            <a:ext cx="1802130" cy="485775"/>
          </a:xfrm>
          <a:prstGeom prst="rect">
            <a:avLst/>
          </a:prstGeom>
          <a:solidFill>
            <a:srgbClr val="F9F2EC"/>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095" y="414099"/>
            <a:ext cx="4974908" cy="468868"/>
          </a:xfrm>
          <a:prstGeom prst="rect">
            <a:avLst/>
          </a:prstGeom>
          <a:noFill/>
        </p:spPr>
        <p:txBody>
          <a:bodyPr wrap="none" lIns="0" tIns="0" rIns="0" bIns="0" rtlCol="0" anchor="t"/>
          <a:lstStyle/>
          <a:p>
            <a:pPr marL="0" indent="0">
              <a:lnSpc>
                <a:spcPts val="3650"/>
              </a:lnSpc>
              <a:buNone/>
            </a:pPr>
            <a:r>
              <a:rPr lang="en-US" sz="2950" kern="0" spc="-89" dirty="0">
                <a:solidFill>
                  <a:srgbClr val="2C3F42"/>
                </a:solidFill>
                <a:latin typeface="Bitter Medium" pitchFamily="34" charset="0"/>
                <a:ea typeface="Bitter Medium" pitchFamily="34" charset="-122"/>
                <a:cs typeface="Bitter Medium" pitchFamily="34" charset="-120"/>
              </a:rPr>
              <a:t>Neutral Emotion Visualization</a:t>
            </a:r>
            <a:endParaRPr lang="en-US" sz="2950" dirty="0"/>
          </a:p>
        </p:txBody>
      </p:sp>
      <p:sp>
        <p:nvSpPr>
          <p:cNvPr id="3" name="Text 1"/>
          <p:cNvSpPr/>
          <p:nvPr/>
        </p:nvSpPr>
        <p:spPr>
          <a:xfrm>
            <a:off x="572095" y="1258014"/>
            <a:ext cx="3751540" cy="468868"/>
          </a:xfrm>
          <a:prstGeom prst="rect">
            <a:avLst/>
          </a:prstGeom>
          <a:noFill/>
        </p:spPr>
        <p:txBody>
          <a:bodyPr wrap="none" lIns="0" tIns="0" rIns="0" bIns="0" rtlCol="0" anchor="t"/>
          <a:lstStyle/>
          <a:p>
            <a:pPr marL="0" indent="0">
              <a:lnSpc>
                <a:spcPts val="3650"/>
              </a:lnSpc>
              <a:buNone/>
            </a:pPr>
            <a:endParaRPr lang="en-US" sz="2950" dirty="0"/>
          </a:p>
        </p:txBody>
      </p:sp>
      <p:sp>
        <p:nvSpPr>
          <p:cNvPr id="4" name="Text 2"/>
          <p:cNvSpPr/>
          <p:nvPr/>
        </p:nvSpPr>
        <p:spPr>
          <a:xfrm>
            <a:off x="572095" y="1876901"/>
            <a:ext cx="5036344" cy="480060"/>
          </a:xfrm>
          <a:prstGeom prst="rect">
            <a:avLst/>
          </a:prstGeom>
          <a:noFill/>
        </p:spPr>
        <p:txBody>
          <a:bodyPr wrap="square" lIns="0" tIns="0" rIns="0" bIns="0" rtlCol="0" anchor="t"/>
          <a:lstStyle/>
          <a:p>
            <a:pPr marL="0" indent="0">
              <a:lnSpc>
                <a:spcPts val="1850"/>
              </a:lnSpc>
              <a:buNone/>
            </a:pPr>
            <a:r>
              <a:rPr lang="en-US" sz="1900" kern="0" spc="-24" dirty="0">
                <a:solidFill>
                  <a:srgbClr val="2B2E3C"/>
                </a:solidFill>
                <a:latin typeface="Open Sans" pitchFamily="34" charset="0"/>
                <a:ea typeface="Open Sans" pitchFamily="34" charset="-122"/>
                <a:cs typeface="Open Sans" pitchFamily="34" charset="-120"/>
              </a:rPr>
              <a:t>The words 'google', 'apple‘ and 'ipad' appeared more frequently than all other words. The count being over 1000 thus proving class imbalance</a:t>
            </a:r>
            <a:endParaRPr lang="en-US" sz="1900" dirty="0"/>
          </a:p>
        </p:txBody>
      </p:sp>
      <p:sp>
        <p:nvSpPr>
          <p:cNvPr id="5" name="Text 3"/>
          <p:cNvSpPr/>
          <p:nvPr/>
        </p:nvSpPr>
        <p:spPr>
          <a:xfrm>
            <a:off x="572095" y="2491978"/>
            <a:ext cx="5036344" cy="240030"/>
          </a:xfrm>
          <a:prstGeom prst="rect">
            <a:avLst/>
          </a:prstGeom>
          <a:noFill/>
        </p:spPr>
        <p:txBody>
          <a:bodyPr wrap="none" lIns="0" tIns="0" rIns="0" bIns="0" rtlCol="0" anchor="t"/>
          <a:lstStyle/>
          <a:p>
            <a:pPr marL="0" indent="0">
              <a:lnSpc>
                <a:spcPts val="1850"/>
              </a:lnSpc>
              <a:buNone/>
            </a:pPr>
            <a:endParaRPr lang="en-US" sz="1150" dirty="0"/>
          </a:p>
        </p:txBody>
      </p:sp>
      <p:sp>
        <p:nvSpPr>
          <p:cNvPr id="6" name="Text 4"/>
          <p:cNvSpPr/>
          <p:nvPr/>
        </p:nvSpPr>
        <p:spPr>
          <a:xfrm>
            <a:off x="572095" y="2867025"/>
            <a:ext cx="5036344" cy="240030"/>
          </a:xfrm>
          <a:prstGeom prst="rect">
            <a:avLst/>
          </a:prstGeom>
          <a:noFill/>
        </p:spPr>
        <p:txBody>
          <a:bodyPr wrap="none" lIns="0" tIns="0" rIns="0" bIns="0" rtlCol="0" anchor="t"/>
          <a:lstStyle/>
          <a:p>
            <a:pPr marL="0" indent="0">
              <a:lnSpc>
                <a:spcPts val="1850"/>
              </a:lnSpc>
              <a:buNone/>
            </a:pPr>
            <a:endParaRPr lang="en-US" sz="1150" dirty="0"/>
          </a:p>
        </p:txBody>
      </p:sp>
      <p:sp>
        <p:nvSpPr>
          <p:cNvPr id="7" name="Text 5"/>
          <p:cNvSpPr/>
          <p:nvPr/>
        </p:nvSpPr>
        <p:spPr>
          <a:xfrm>
            <a:off x="572095" y="3242072"/>
            <a:ext cx="5036344" cy="240030"/>
          </a:xfrm>
          <a:prstGeom prst="rect">
            <a:avLst/>
          </a:prstGeom>
          <a:noFill/>
        </p:spPr>
        <p:txBody>
          <a:bodyPr wrap="none" lIns="0" tIns="0" rIns="0" bIns="0" rtlCol="0" anchor="t"/>
          <a:lstStyle/>
          <a:p>
            <a:pPr marL="0" indent="0">
              <a:lnSpc>
                <a:spcPts val="1850"/>
              </a:lnSpc>
              <a:buNone/>
            </a:pPr>
            <a:endParaRPr lang="en-US" sz="1150" dirty="0"/>
          </a:p>
        </p:txBody>
      </p:sp>
      <p:sp>
        <p:nvSpPr>
          <p:cNvPr id="8" name="Text 6"/>
          <p:cNvSpPr/>
          <p:nvPr/>
        </p:nvSpPr>
        <p:spPr>
          <a:xfrm>
            <a:off x="572095" y="3617119"/>
            <a:ext cx="5036344" cy="240030"/>
          </a:xfrm>
          <a:prstGeom prst="rect">
            <a:avLst/>
          </a:prstGeom>
          <a:noFill/>
        </p:spPr>
        <p:txBody>
          <a:bodyPr wrap="none" lIns="0" tIns="0" rIns="0" bIns="0" rtlCol="0" anchor="t"/>
          <a:lstStyle/>
          <a:p>
            <a:pPr marL="0" indent="0">
              <a:lnSpc>
                <a:spcPts val="1850"/>
              </a:lnSpc>
              <a:buNone/>
            </a:pPr>
            <a:endParaRPr lang="en-US" sz="1150" dirty="0"/>
          </a:p>
        </p:txBody>
      </p:sp>
      <p:sp>
        <p:nvSpPr>
          <p:cNvPr id="9" name="Text 7"/>
          <p:cNvSpPr/>
          <p:nvPr/>
        </p:nvSpPr>
        <p:spPr>
          <a:xfrm>
            <a:off x="510500" y="4982131"/>
            <a:ext cx="5036344" cy="480060"/>
          </a:xfrm>
          <a:prstGeom prst="rect">
            <a:avLst/>
          </a:prstGeom>
          <a:noFill/>
        </p:spPr>
        <p:txBody>
          <a:bodyPr wrap="square" lIns="0" tIns="0" rIns="0" bIns="0" rtlCol="0" anchor="t"/>
          <a:lstStyle/>
          <a:p>
            <a:pPr marL="0" indent="0">
              <a:lnSpc>
                <a:spcPts val="1850"/>
              </a:lnSpc>
              <a:buNone/>
            </a:pPr>
            <a:r>
              <a:rPr lang="en-US" sz="1900" kern="0" spc="-24" dirty="0">
                <a:solidFill>
                  <a:srgbClr val="2B2E3C"/>
                </a:solidFill>
                <a:latin typeface="Open Sans" pitchFamily="34" charset="0"/>
                <a:ea typeface="Open Sans" pitchFamily="34" charset="-122"/>
                <a:cs typeface="Open Sans" pitchFamily="34" charset="-120"/>
              </a:rPr>
              <a:t>‘Apple store’, ‘social network’ and new social’ had the highest scores. Note the scores are slightly lower than Positive Emotion</a:t>
            </a:r>
            <a:r>
              <a:rPr lang="en-US" sz="1150" kern="0" spc="-24" dirty="0">
                <a:solidFill>
                  <a:srgbClr val="2B2E3C"/>
                </a:solidFill>
                <a:latin typeface="Open Sans" pitchFamily="34" charset="0"/>
                <a:ea typeface="Open Sans" pitchFamily="34" charset="-122"/>
                <a:cs typeface="Open Sans" pitchFamily="34" charset="-120"/>
              </a:rPr>
              <a:t>.</a:t>
            </a:r>
            <a:endParaRPr lang="en-US" sz="1150" dirty="0"/>
          </a:p>
        </p:txBody>
      </p:sp>
      <p:pic>
        <p:nvPicPr>
          <p:cNvPr id="10" name="Image 0" descr="preencoded.png"/>
          <p:cNvPicPr>
            <a:picLocks noChangeAspect="1"/>
          </p:cNvPicPr>
          <p:nvPr/>
        </p:nvPicPr>
        <p:blipFill>
          <a:blip r:embed="rId1"/>
          <a:stretch>
            <a:fillRect/>
          </a:stretch>
        </p:blipFill>
        <p:spPr>
          <a:xfrm>
            <a:off x="5499735" y="805815"/>
            <a:ext cx="6520815" cy="3571875"/>
          </a:xfrm>
          <a:prstGeom prst="rect">
            <a:avLst/>
          </a:prstGeom>
        </p:spPr>
      </p:pic>
      <p:pic>
        <p:nvPicPr>
          <p:cNvPr id="11" name="Image 1" descr="preencoded.png"/>
          <p:cNvPicPr>
            <a:picLocks noChangeAspect="1"/>
          </p:cNvPicPr>
          <p:nvPr/>
        </p:nvPicPr>
        <p:blipFill>
          <a:blip r:embed="rId2"/>
          <a:stretch>
            <a:fillRect/>
          </a:stretch>
        </p:blipFill>
        <p:spPr>
          <a:xfrm>
            <a:off x="5499735" y="4545965"/>
            <a:ext cx="6602730" cy="3394075"/>
          </a:xfrm>
          <a:prstGeom prst="rect">
            <a:avLst/>
          </a:prstGeom>
        </p:spPr>
      </p:pic>
      <p:sp>
        <p:nvSpPr>
          <p:cNvPr id="12" name="Text Box 11"/>
          <p:cNvSpPr txBox="1"/>
          <p:nvPr/>
        </p:nvSpPr>
        <p:spPr>
          <a:xfrm>
            <a:off x="12764770" y="7475220"/>
            <a:ext cx="1852930" cy="753745"/>
          </a:xfrm>
          <a:prstGeom prst="rect">
            <a:avLst/>
          </a:prstGeom>
          <a:solidFill>
            <a:srgbClr val="FDFAF8"/>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095" y="412909"/>
            <a:ext cx="5240060" cy="469225"/>
          </a:xfrm>
          <a:prstGeom prst="rect">
            <a:avLst/>
          </a:prstGeom>
          <a:noFill/>
        </p:spPr>
        <p:txBody>
          <a:bodyPr wrap="none" lIns="0" tIns="0" rIns="0" bIns="0" rtlCol="0" anchor="t"/>
          <a:lstStyle/>
          <a:p>
            <a:pPr marL="0" indent="0">
              <a:lnSpc>
                <a:spcPts val="3650"/>
              </a:lnSpc>
              <a:buNone/>
            </a:pPr>
            <a:r>
              <a:rPr lang="en-US" sz="2950" kern="0" spc="-89" dirty="0">
                <a:solidFill>
                  <a:srgbClr val="2C3F42"/>
                </a:solidFill>
                <a:latin typeface="Bitter Medium" pitchFamily="34" charset="0"/>
                <a:ea typeface="Bitter Medium" pitchFamily="34" charset="-122"/>
                <a:cs typeface="Bitter Medium" pitchFamily="34" charset="-120"/>
              </a:rPr>
              <a:t>Negative  Emotion Visualization</a:t>
            </a:r>
            <a:endParaRPr lang="en-US" sz="2950" dirty="0"/>
          </a:p>
        </p:txBody>
      </p:sp>
      <p:sp>
        <p:nvSpPr>
          <p:cNvPr id="3" name="Text 1"/>
          <p:cNvSpPr/>
          <p:nvPr/>
        </p:nvSpPr>
        <p:spPr>
          <a:xfrm>
            <a:off x="572095" y="1257419"/>
            <a:ext cx="3754160" cy="469225"/>
          </a:xfrm>
          <a:prstGeom prst="rect">
            <a:avLst/>
          </a:prstGeom>
          <a:noFill/>
        </p:spPr>
        <p:txBody>
          <a:bodyPr wrap="none" lIns="0" tIns="0" rIns="0" bIns="0" rtlCol="0" anchor="t"/>
          <a:lstStyle/>
          <a:p>
            <a:pPr marL="0" indent="0">
              <a:lnSpc>
                <a:spcPts val="3650"/>
              </a:lnSpc>
              <a:buNone/>
            </a:pPr>
            <a:endParaRPr lang="en-US" sz="2950" dirty="0"/>
          </a:p>
        </p:txBody>
      </p:sp>
      <p:sp>
        <p:nvSpPr>
          <p:cNvPr id="4" name="Text 2"/>
          <p:cNvSpPr/>
          <p:nvPr/>
        </p:nvSpPr>
        <p:spPr>
          <a:xfrm>
            <a:off x="572095" y="1876782"/>
            <a:ext cx="5036106" cy="720447"/>
          </a:xfrm>
          <a:prstGeom prst="rect">
            <a:avLst/>
          </a:prstGeom>
          <a:noFill/>
        </p:spPr>
        <p:txBody>
          <a:bodyPr wrap="square" lIns="0" tIns="0" rIns="0" bIns="0" rtlCol="0" anchor="t"/>
          <a:lstStyle/>
          <a:p>
            <a:pPr marL="0" indent="0">
              <a:lnSpc>
                <a:spcPts val="1850"/>
              </a:lnSpc>
              <a:buNone/>
            </a:pPr>
            <a:r>
              <a:rPr lang="en-US" sz="2000" kern="0" spc="-24" dirty="0">
                <a:solidFill>
                  <a:srgbClr val="2B2E3C"/>
                </a:solidFill>
                <a:latin typeface="Open Sans" pitchFamily="34" charset="0"/>
                <a:ea typeface="Open Sans" pitchFamily="34" charset="-122"/>
                <a:cs typeface="Open Sans" pitchFamily="34" charset="-120"/>
              </a:rPr>
              <a:t>The words 'ipad', 'iphone', 'google' and 'apple' appeared more frequently than all other words. however the count is less than neutral and positive sentiments</a:t>
            </a:r>
            <a:endParaRPr lang="en-US" sz="2000" dirty="0"/>
          </a:p>
        </p:txBody>
      </p:sp>
      <p:sp>
        <p:nvSpPr>
          <p:cNvPr id="5" name="Text 3"/>
          <p:cNvSpPr/>
          <p:nvPr/>
        </p:nvSpPr>
        <p:spPr>
          <a:xfrm>
            <a:off x="572095" y="2732365"/>
            <a:ext cx="5036106" cy="240149"/>
          </a:xfrm>
          <a:prstGeom prst="rect">
            <a:avLst/>
          </a:prstGeom>
          <a:noFill/>
        </p:spPr>
        <p:txBody>
          <a:bodyPr wrap="none" lIns="0" tIns="0" rIns="0" bIns="0" rtlCol="0" anchor="t"/>
          <a:lstStyle/>
          <a:p>
            <a:pPr marL="0" indent="0">
              <a:lnSpc>
                <a:spcPts val="1850"/>
              </a:lnSpc>
              <a:buNone/>
            </a:pPr>
            <a:endParaRPr lang="en-US" sz="1150" dirty="0"/>
          </a:p>
        </p:txBody>
      </p:sp>
      <p:sp>
        <p:nvSpPr>
          <p:cNvPr id="6" name="Text 4"/>
          <p:cNvSpPr/>
          <p:nvPr/>
        </p:nvSpPr>
        <p:spPr>
          <a:xfrm>
            <a:off x="572095" y="3107650"/>
            <a:ext cx="5036106" cy="240149"/>
          </a:xfrm>
          <a:prstGeom prst="rect">
            <a:avLst/>
          </a:prstGeom>
          <a:noFill/>
        </p:spPr>
        <p:txBody>
          <a:bodyPr wrap="none" lIns="0" tIns="0" rIns="0" bIns="0" rtlCol="0" anchor="t"/>
          <a:lstStyle/>
          <a:p>
            <a:pPr marL="0" indent="0">
              <a:lnSpc>
                <a:spcPts val="1850"/>
              </a:lnSpc>
              <a:buNone/>
            </a:pPr>
            <a:endParaRPr lang="en-US" sz="1150" dirty="0"/>
          </a:p>
        </p:txBody>
      </p:sp>
      <p:sp>
        <p:nvSpPr>
          <p:cNvPr id="7" name="Text 5"/>
          <p:cNvSpPr/>
          <p:nvPr/>
        </p:nvSpPr>
        <p:spPr>
          <a:xfrm>
            <a:off x="572095" y="3482935"/>
            <a:ext cx="5036106" cy="240149"/>
          </a:xfrm>
          <a:prstGeom prst="rect">
            <a:avLst/>
          </a:prstGeom>
          <a:noFill/>
        </p:spPr>
        <p:txBody>
          <a:bodyPr wrap="none" lIns="0" tIns="0" rIns="0" bIns="0" rtlCol="0" anchor="t"/>
          <a:lstStyle/>
          <a:p>
            <a:pPr marL="0" indent="0">
              <a:lnSpc>
                <a:spcPts val="1850"/>
              </a:lnSpc>
              <a:buNone/>
            </a:pPr>
            <a:endParaRPr lang="en-US" sz="1150" dirty="0"/>
          </a:p>
        </p:txBody>
      </p:sp>
      <p:sp>
        <p:nvSpPr>
          <p:cNvPr id="8" name="Text 6"/>
          <p:cNvSpPr/>
          <p:nvPr/>
        </p:nvSpPr>
        <p:spPr>
          <a:xfrm>
            <a:off x="572095" y="3858220"/>
            <a:ext cx="5036106" cy="240149"/>
          </a:xfrm>
          <a:prstGeom prst="rect">
            <a:avLst/>
          </a:prstGeom>
          <a:noFill/>
        </p:spPr>
        <p:txBody>
          <a:bodyPr wrap="none" lIns="0" tIns="0" rIns="0" bIns="0" rtlCol="0" anchor="t"/>
          <a:lstStyle/>
          <a:p>
            <a:pPr marL="0" indent="0">
              <a:lnSpc>
                <a:spcPts val="1850"/>
              </a:lnSpc>
              <a:buNone/>
            </a:pPr>
            <a:endParaRPr lang="en-US" sz="1150" dirty="0"/>
          </a:p>
        </p:txBody>
      </p:sp>
      <p:sp>
        <p:nvSpPr>
          <p:cNvPr id="9" name="Text 7"/>
          <p:cNvSpPr/>
          <p:nvPr/>
        </p:nvSpPr>
        <p:spPr>
          <a:xfrm>
            <a:off x="418465" y="4822825"/>
            <a:ext cx="5036185" cy="1313180"/>
          </a:xfrm>
          <a:prstGeom prst="rect">
            <a:avLst/>
          </a:prstGeom>
          <a:noFill/>
        </p:spPr>
        <p:txBody>
          <a:bodyPr wrap="none" lIns="0" tIns="0" rIns="0" bIns="0" rtlCol="0" anchor="t"/>
          <a:lstStyle/>
          <a:p>
            <a:pPr marL="0" indent="0">
              <a:lnSpc>
                <a:spcPts val="1850"/>
              </a:lnSpc>
              <a:buNone/>
            </a:pPr>
            <a:r>
              <a:rPr lang="en-US" sz="2000" kern="0" spc="-24" dirty="0">
                <a:solidFill>
                  <a:srgbClr val="2B2E3C"/>
                </a:solidFill>
                <a:latin typeface="Open Sans" pitchFamily="34" charset="0"/>
                <a:ea typeface="Open Sans" pitchFamily="34" charset="-122"/>
                <a:cs typeface="Open Sans" pitchFamily="34" charset="-120"/>
              </a:rPr>
              <a:t>“Apple store’, ‘iphone app’, </a:t>
            </a:r>
            <a:endParaRPr lang="en-US" sz="2000" kern="0" spc="-24" dirty="0">
              <a:solidFill>
                <a:srgbClr val="2B2E3C"/>
              </a:solidFill>
              <a:latin typeface="Open Sans" pitchFamily="34" charset="0"/>
              <a:ea typeface="Open Sans" pitchFamily="34" charset="-122"/>
              <a:cs typeface="Open Sans" pitchFamily="34" charset="-120"/>
            </a:endParaRPr>
          </a:p>
          <a:p>
            <a:pPr marL="0" indent="0">
              <a:lnSpc>
                <a:spcPts val="1850"/>
              </a:lnSpc>
              <a:buNone/>
            </a:pPr>
            <a:r>
              <a:rPr lang="en-US" sz="2000" kern="0" spc="-24" dirty="0">
                <a:solidFill>
                  <a:srgbClr val="2B2E3C"/>
                </a:solidFill>
                <a:latin typeface="Open Sans" pitchFamily="34" charset="0"/>
                <a:ea typeface="Open Sans" pitchFamily="34" charset="-122"/>
                <a:cs typeface="Open Sans" pitchFamily="34" charset="-120"/>
              </a:rPr>
              <a:t>‘ipad design’ </a:t>
            </a:r>
            <a:endParaRPr lang="en-US" sz="2000" kern="0" spc="-24" dirty="0">
              <a:solidFill>
                <a:srgbClr val="2B2E3C"/>
              </a:solidFill>
              <a:latin typeface="Open Sans" pitchFamily="34" charset="0"/>
              <a:ea typeface="Open Sans" pitchFamily="34" charset="-122"/>
              <a:cs typeface="Open Sans" pitchFamily="34" charset="-120"/>
            </a:endParaRPr>
          </a:p>
          <a:p>
            <a:pPr marL="0" indent="0">
              <a:lnSpc>
                <a:spcPts val="1850"/>
              </a:lnSpc>
              <a:buNone/>
            </a:pPr>
            <a:r>
              <a:rPr lang="en-US" sz="2000" kern="0" spc="-24" dirty="0">
                <a:solidFill>
                  <a:srgbClr val="2B2E3C"/>
                </a:solidFill>
                <a:latin typeface="Open Sans" pitchFamily="34" charset="0"/>
                <a:ea typeface="Open Sans" pitchFamily="34" charset="-122"/>
                <a:cs typeface="Open Sans" pitchFamily="34" charset="-120"/>
              </a:rPr>
              <a:t>had the highest scores.</a:t>
            </a:r>
            <a:endParaRPr lang="en-US" sz="2000" dirty="0"/>
          </a:p>
        </p:txBody>
      </p:sp>
      <p:pic>
        <p:nvPicPr>
          <p:cNvPr id="10" name="Image 0" descr="preencoded.png"/>
          <p:cNvPicPr>
            <a:picLocks noChangeAspect="1"/>
          </p:cNvPicPr>
          <p:nvPr/>
        </p:nvPicPr>
        <p:blipFill>
          <a:blip r:embed="rId1"/>
          <a:stretch>
            <a:fillRect/>
          </a:stretch>
        </p:blipFill>
        <p:spPr>
          <a:xfrm>
            <a:off x="5856605" y="817245"/>
            <a:ext cx="6869430" cy="3561715"/>
          </a:xfrm>
          <a:prstGeom prst="rect">
            <a:avLst/>
          </a:prstGeom>
        </p:spPr>
      </p:pic>
      <p:pic>
        <p:nvPicPr>
          <p:cNvPr id="11" name="Image 1" descr="preencoded.png"/>
          <p:cNvPicPr>
            <a:picLocks noChangeAspect="1"/>
          </p:cNvPicPr>
          <p:nvPr/>
        </p:nvPicPr>
        <p:blipFill>
          <a:blip r:embed="rId2"/>
          <a:stretch>
            <a:fillRect/>
          </a:stretch>
        </p:blipFill>
        <p:spPr>
          <a:xfrm>
            <a:off x="5368925" y="4608830"/>
            <a:ext cx="6671310" cy="3345180"/>
          </a:xfrm>
          <a:prstGeom prst="rect">
            <a:avLst/>
          </a:prstGeom>
        </p:spPr>
      </p:pic>
      <p:sp>
        <p:nvSpPr>
          <p:cNvPr id="13" name="Text Box 12"/>
          <p:cNvSpPr txBox="1"/>
          <p:nvPr/>
        </p:nvSpPr>
        <p:spPr>
          <a:xfrm>
            <a:off x="12726035" y="7616190"/>
            <a:ext cx="1904365" cy="533400"/>
          </a:xfrm>
          <a:prstGeom prst="rect">
            <a:avLst/>
          </a:prstGeom>
          <a:solidFill>
            <a:srgbClr val="FDFAF8"/>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1761" y="591383"/>
            <a:ext cx="5369838" cy="671155"/>
          </a:xfrm>
          <a:prstGeom prst="rect">
            <a:avLst/>
          </a:prstGeom>
          <a:noFill/>
        </p:spPr>
        <p:txBody>
          <a:bodyPr wrap="none" lIns="0" tIns="0" rIns="0" bIns="0" rtlCol="0" anchor="t"/>
          <a:lstStyle/>
          <a:p>
            <a:pPr marL="0" indent="0">
              <a:lnSpc>
                <a:spcPts val="5250"/>
              </a:lnSpc>
              <a:buNone/>
            </a:pPr>
            <a:r>
              <a:rPr lang="en-US" sz="4200" kern="0" spc="-127" dirty="0">
                <a:solidFill>
                  <a:srgbClr val="2C3F42"/>
                </a:solidFill>
                <a:latin typeface="Bitter Medium" pitchFamily="34" charset="0"/>
                <a:ea typeface="Bitter Medium" pitchFamily="34" charset="-122"/>
                <a:cs typeface="Bitter Medium" pitchFamily="34" charset="-120"/>
              </a:rPr>
              <a:t>Word Cloud</a:t>
            </a:r>
            <a:endParaRPr lang="en-US" sz="4200" dirty="0"/>
          </a:p>
        </p:txBody>
      </p:sp>
      <p:sp>
        <p:nvSpPr>
          <p:cNvPr id="3" name="Text 1"/>
          <p:cNvSpPr/>
          <p:nvPr/>
        </p:nvSpPr>
        <p:spPr>
          <a:xfrm>
            <a:off x="751761" y="1692116"/>
            <a:ext cx="13126879" cy="343614"/>
          </a:xfrm>
          <a:prstGeom prst="rect">
            <a:avLst/>
          </a:prstGeom>
          <a:noFill/>
        </p:spPr>
        <p:txBody>
          <a:bodyPr wrap="none" lIns="0" tIns="0" rIns="0" bIns="0" rtlCol="0" anchor="t"/>
          <a:lstStyle/>
          <a:p>
            <a:pPr marL="0" indent="0">
              <a:lnSpc>
                <a:spcPts val="2700"/>
              </a:lnSpc>
              <a:buNone/>
            </a:pPr>
            <a:r>
              <a:rPr lang="en-US" sz="1650" kern="0" spc="-34" dirty="0">
                <a:solidFill>
                  <a:srgbClr val="2B2E3C"/>
                </a:solidFill>
                <a:latin typeface="Open Sans" pitchFamily="34" charset="0"/>
                <a:ea typeface="Open Sans" pitchFamily="34" charset="-122"/>
                <a:cs typeface="Open Sans" pitchFamily="34" charset="-120"/>
              </a:rPr>
              <a:t>The words google, ipad, apple, store and iphone are the most visible words used in the dataset</a:t>
            </a:r>
            <a:endParaRPr lang="en-US" sz="1650" dirty="0"/>
          </a:p>
        </p:txBody>
      </p:sp>
      <p:pic>
        <p:nvPicPr>
          <p:cNvPr id="4" name="Image 0" descr="preencoded.png"/>
          <p:cNvPicPr>
            <a:picLocks noChangeAspect="1"/>
          </p:cNvPicPr>
          <p:nvPr/>
        </p:nvPicPr>
        <p:blipFill>
          <a:blip r:embed="rId1"/>
          <a:stretch>
            <a:fillRect/>
          </a:stretch>
        </p:blipFill>
        <p:spPr>
          <a:xfrm>
            <a:off x="751761" y="2277308"/>
            <a:ext cx="7959328" cy="4775597"/>
          </a:xfrm>
          <a:prstGeom prst="rect">
            <a:avLst/>
          </a:prstGeom>
        </p:spPr>
      </p:pic>
      <p:sp>
        <p:nvSpPr>
          <p:cNvPr id="5" name="Text 2"/>
          <p:cNvSpPr/>
          <p:nvPr/>
        </p:nvSpPr>
        <p:spPr>
          <a:xfrm>
            <a:off x="751761" y="7294483"/>
            <a:ext cx="13126879" cy="343614"/>
          </a:xfrm>
          <a:prstGeom prst="rect">
            <a:avLst/>
          </a:prstGeom>
          <a:noFill/>
        </p:spPr>
        <p:txBody>
          <a:bodyPr wrap="none" lIns="0" tIns="0" rIns="0" bIns="0" rtlCol="0" anchor="t"/>
          <a:lstStyle/>
          <a:p>
            <a:pPr marL="0" indent="0">
              <a:lnSpc>
                <a:spcPts val="2700"/>
              </a:lnSpc>
              <a:buNone/>
            </a:pPr>
            <a:endParaRPr lang="en-US" sz="1650" dirty="0"/>
          </a:p>
        </p:txBody>
      </p:sp>
      <p:sp>
        <p:nvSpPr>
          <p:cNvPr id="6" name="Text Box 5"/>
          <p:cNvSpPr txBox="1"/>
          <p:nvPr/>
        </p:nvSpPr>
        <p:spPr>
          <a:xfrm>
            <a:off x="12840970" y="7666990"/>
            <a:ext cx="1789430" cy="562610"/>
          </a:xfrm>
          <a:prstGeom prst="rect">
            <a:avLst/>
          </a:prstGeom>
          <a:solidFill>
            <a:srgbClr val="FDF9F6"/>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095" y="372189"/>
            <a:ext cx="6767274" cy="845939"/>
          </a:xfrm>
          <a:prstGeom prst="rect">
            <a:avLst/>
          </a:prstGeom>
          <a:noFill/>
        </p:spPr>
        <p:txBody>
          <a:bodyPr wrap="none" lIns="0" tIns="0" rIns="0" bIns="0" rtlCol="0" anchor="t"/>
          <a:lstStyle/>
          <a:p>
            <a:pPr marL="0" indent="0">
              <a:lnSpc>
                <a:spcPts val="6650"/>
              </a:lnSpc>
              <a:buNone/>
            </a:pPr>
            <a:r>
              <a:rPr lang="en-US" sz="5300" kern="0" spc="-160" dirty="0">
                <a:solidFill>
                  <a:srgbClr val="2C3F42"/>
                </a:solidFill>
                <a:latin typeface="Bitter Medium" pitchFamily="34" charset="0"/>
                <a:ea typeface="Bitter Medium" pitchFamily="34" charset="-122"/>
                <a:cs typeface="Bitter Medium" pitchFamily="34" charset="-120"/>
              </a:rPr>
              <a:t>Modelling</a:t>
            </a:r>
            <a:endParaRPr lang="en-US" sz="5300" dirty="0"/>
          </a:p>
        </p:txBody>
      </p:sp>
      <p:pic>
        <p:nvPicPr>
          <p:cNvPr id="3" name="Image 0" descr="preencoded.png"/>
          <p:cNvPicPr>
            <a:picLocks noChangeAspect="1"/>
          </p:cNvPicPr>
          <p:nvPr/>
        </p:nvPicPr>
        <p:blipFill>
          <a:blip r:embed="rId1"/>
          <a:stretch>
            <a:fillRect/>
          </a:stretch>
        </p:blipFill>
        <p:spPr>
          <a:xfrm>
            <a:off x="572135" y="1489075"/>
            <a:ext cx="10286365" cy="6526530"/>
          </a:xfrm>
          <a:prstGeom prst="rect">
            <a:avLst/>
          </a:prstGeom>
        </p:spPr>
      </p:pic>
      <p:sp>
        <p:nvSpPr>
          <p:cNvPr id="4" name="Text Box 3"/>
          <p:cNvSpPr txBox="1"/>
          <p:nvPr/>
        </p:nvSpPr>
        <p:spPr>
          <a:xfrm>
            <a:off x="12917805" y="7666990"/>
            <a:ext cx="1713230" cy="562610"/>
          </a:xfrm>
          <a:prstGeom prst="rect">
            <a:avLst/>
          </a:prstGeom>
          <a:solidFill>
            <a:srgbClr val="FDF9F6"/>
          </a:solidFill>
        </p:spPr>
        <p:txBody>
          <a:bodyPr wrap="square" rtlCol="0">
            <a:no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2489" y="677823"/>
            <a:ext cx="8030527" cy="769977"/>
          </a:xfrm>
          <a:prstGeom prst="rect">
            <a:avLst/>
          </a:prstGeom>
          <a:noFill/>
        </p:spPr>
        <p:txBody>
          <a:bodyPr wrap="none" lIns="0" tIns="0" rIns="0" bIns="0" rtlCol="0" anchor="t"/>
          <a:lstStyle/>
          <a:p>
            <a:pPr marL="0" indent="0">
              <a:lnSpc>
                <a:spcPts val="6050"/>
              </a:lnSpc>
              <a:buNone/>
            </a:pPr>
            <a:r>
              <a:rPr lang="en-US" sz="4850" kern="0" spc="-146" dirty="0">
                <a:solidFill>
                  <a:srgbClr val="2C3F42"/>
                </a:solidFill>
                <a:latin typeface="Bitter Medium" pitchFamily="34" charset="0"/>
                <a:ea typeface="Bitter Medium" pitchFamily="34" charset="-122"/>
                <a:cs typeface="Bitter Medium" pitchFamily="34" charset="-120"/>
              </a:rPr>
              <a:t>Text Preparation for Modeling</a:t>
            </a:r>
            <a:endParaRPr lang="en-US" sz="4850" dirty="0"/>
          </a:p>
        </p:txBody>
      </p:sp>
      <p:sp>
        <p:nvSpPr>
          <p:cNvPr id="3" name="Shape 1"/>
          <p:cNvSpPr/>
          <p:nvPr/>
        </p:nvSpPr>
        <p:spPr>
          <a:xfrm>
            <a:off x="7299960" y="1817370"/>
            <a:ext cx="30480" cy="5734407"/>
          </a:xfrm>
          <a:prstGeom prst="roundRect">
            <a:avLst>
              <a:gd name="adj" fmla="val 339570"/>
            </a:avLst>
          </a:prstGeom>
          <a:solidFill>
            <a:srgbClr val="E2C8B5"/>
          </a:solidFill>
        </p:spPr>
      </p:sp>
      <p:sp>
        <p:nvSpPr>
          <p:cNvPr id="4" name="Shape 2"/>
          <p:cNvSpPr/>
          <p:nvPr/>
        </p:nvSpPr>
        <p:spPr>
          <a:xfrm>
            <a:off x="6206014" y="2356485"/>
            <a:ext cx="862489" cy="30480"/>
          </a:xfrm>
          <a:prstGeom prst="roundRect">
            <a:avLst>
              <a:gd name="adj" fmla="val 339570"/>
            </a:avLst>
          </a:prstGeom>
          <a:solidFill>
            <a:srgbClr val="E2C8B5"/>
          </a:solidFill>
        </p:spPr>
      </p:sp>
      <p:sp>
        <p:nvSpPr>
          <p:cNvPr id="5" name="Shape 3"/>
          <p:cNvSpPr/>
          <p:nvPr/>
        </p:nvSpPr>
        <p:spPr>
          <a:xfrm>
            <a:off x="7038023" y="2094547"/>
            <a:ext cx="554355" cy="554355"/>
          </a:xfrm>
          <a:prstGeom prst="roundRect">
            <a:avLst>
              <a:gd name="adj" fmla="val 18671"/>
            </a:avLst>
          </a:prstGeom>
          <a:solidFill>
            <a:srgbClr val="FCE2CF"/>
          </a:solidFill>
          <a:ln w="15240">
            <a:solidFill>
              <a:srgbClr val="E2C8B5"/>
            </a:solidFill>
            <a:prstDash val="solid"/>
          </a:ln>
        </p:spPr>
      </p:sp>
      <p:sp>
        <p:nvSpPr>
          <p:cNvPr id="6" name="Text 4"/>
          <p:cNvSpPr/>
          <p:nvPr/>
        </p:nvSpPr>
        <p:spPr>
          <a:xfrm>
            <a:off x="7244001" y="2186821"/>
            <a:ext cx="142399" cy="369689"/>
          </a:xfrm>
          <a:prstGeom prst="rect">
            <a:avLst/>
          </a:prstGeom>
          <a:noFill/>
        </p:spPr>
        <p:txBody>
          <a:bodyPr wrap="none" lIns="0" tIns="0" rIns="0" bIns="0" rtlCol="0" anchor="t"/>
          <a:lstStyle/>
          <a:p>
            <a:pPr marL="0" indent="0" algn="ctr">
              <a:lnSpc>
                <a:spcPts val="2900"/>
              </a:lnSpc>
              <a:buNone/>
            </a:pPr>
            <a:r>
              <a:rPr lang="en-US" sz="2900" kern="0" spc="-87" dirty="0">
                <a:solidFill>
                  <a:srgbClr val="2B2E3C"/>
                </a:solidFill>
                <a:latin typeface="Bitter Medium" pitchFamily="34" charset="0"/>
                <a:ea typeface="Bitter Medium" pitchFamily="34" charset="-122"/>
                <a:cs typeface="Bitter Medium" pitchFamily="34" charset="-120"/>
              </a:rPr>
              <a:t>1</a:t>
            </a:r>
            <a:endParaRPr lang="en-US" sz="2900" dirty="0"/>
          </a:p>
        </p:txBody>
      </p:sp>
      <p:sp>
        <p:nvSpPr>
          <p:cNvPr id="7" name="Text 5"/>
          <p:cNvSpPr/>
          <p:nvPr/>
        </p:nvSpPr>
        <p:spPr>
          <a:xfrm>
            <a:off x="2879527" y="2063710"/>
            <a:ext cx="3080385" cy="384929"/>
          </a:xfrm>
          <a:prstGeom prst="rect">
            <a:avLst/>
          </a:prstGeom>
          <a:noFill/>
        </p:spPr>
        <p:txBody>
          <a:bodyPr wrap="none" lIns="0" tIns="0" rIns="0" bIns="0" rtlCol="0" anchor="t"/>
          <a:lstStyle/>
          <a:p>
            <a:pPr marL="0" indent="0" algn="r">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Label Encoding:</a:t>
            </a:r>
            <a:endParaRPr lang="en-US" sz="2400" dirty="0"/>
          </a:p>
        </p:txBody>
      </p:sp>
      <p:sp>
        <p:nvSpPr>
          <p:cNvPr id="8" name="Text 6"/>
          <p:cNvSpPr/>
          <p:nvPr/>
        </p:nvSpPr>
        <p:spPr>
          <a:xfrm>
            <a:off x="862489" y="2596396"/>
            <a:ext cx="5097423" cy="769858"/>
          </a:xfrm>
          <a:prstGeom prst="rect">
            <a:avLst/>
          </a:prstGeom>
          <a:noFill/>
        </p:spPr>
        <p:txBody>
          <a:bodyPr wrap="square" lIns="0" tIns="0" rIns="0" bIns="0" rtlCol="0" anchor="t"/>
          <a:lstStyle/>
          <a:p>
            <a:pPr marL="0" indent="0" algn="r">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 Converting emotion labels into numerical values.</a:t>
            </a:r>
            <a:endParaRPr lang="en-US" sz="2400" dirty="0"/>
          </a:p>
        </p:txBody>
      </p:sp>
      <p:sp>
        <p:nvSpPr>
          <p:cNvPr id="9" name="Shape 7"/>
          <p:cNvSpPr/>
          <p:nvPr/>
        </p:nvSpPr>
        <p:spPr>
          <a:xfrm>
            <a:off x="7561898" y="3588544"/>
            <a:ext cx="862489" cy="30480"/>
          </a:xfrm>
          <a:prstGeom prst="roundRect">
            <a:avLst>
              <a:gd name="adj" fmla="val 339570"/>
            </a:avLst>
          </a:prstGeom>
          <a:solidFill>
            <a:srgbClr val="E2C8B5"/>
          </a:solidFill>
        </p:spPr>
      </p:sp>
      <p:sp>
        <p:nvSpPr>
          <p:cNvPr id="10" name="Shape 8"/>
          <p:cNvSpPr/>
          <p:nvPr/>
        </p:nvSpPr>
        <p:spPr>
          <a:xfrm>
            <a:off x="7038023" y="3326606"/>
            <a:ext cx="554355" cy="554355"/>
          </a:xfrm>
          <a:prstGeom prst="roundRect">
            <a:avLst>
              <a:gd name="adj" fmla="val 18671"/>
            </a:avLst>
          </a:prstGeom>
          <a:solidFill>
            <a:srgbClr val="FCE2CF"/>
          </a:solidFill>
          <a:ln w="15240">
            <a:solidFill>
              <a:srgbClr val="E2C8B5"/>
            </a:solidFill>
            <a:prstDash val="solid"/>
          </a:ln>
        </p:spPr>
      </p:sp>
      <p:sp>
        <p:nvSpPr>
          <p:cNvPr id="11" name="Text 9"/>
          <p:cNvSpPr/>
          <p:nvPr/>
        </p:nvSpPr>
        <p:spPr>
          <a:xfrm>
            <a:off x="7218998" y="3418880"/>
            <a:ext cx="192286" cy="369689"/>
          </a:xfrm>
          <a:prstGeom prst="rect">
            <a:avLst/>
          </a:prstGeom>
          <a:noFill/>
        </p:spPr>
        <p:txBody>
          <a:bodyPr wrap="none" lIns="0" tIns="0" rIns="0" bIns="0" rtlCol="0" anchor="t"/>
          <a:lstStyle/>
          <a:p>
            <a:pPr marL="0" indent="0" algn="ctr">
              <a:lnSpc>
                <a:spcPts val="2900"/>
              </a:lnSpc>
              <a:buNone/>
            </a:pPr>
            <a:r>
              <a:rPr lang="en-US" sz="2900" kern="0" spc="-87" dirty="0">
                <a:solidFill>
                  <a:srgbClr val="2B2E3C"/>
                </a:solidFill>
                <a:latin typeface="Bitter Medium" pitchFamily="34" charset="0"/>
                <a:ea typeface="Bitter Medium" pitchFamily="34" charset="-122"/>
                <a:cs typeface="Bitter Medium" pitchFamily="34" charset="-120"/>
              </a:rPr>
              <a:t>2</a:t>
            </a:r>
            <a:endParaRPr lang="en-US" sz="2900" dirty="0"/>
          </a:p>
        </p:txBody>
      </p:sp>
      <p:sp>
        <p:nvSpPr>
          <p:cNvPr id="12" name="Text 10"/>
          <p:cNvSpPr/>
          <p:nvPr/>
        </p:nvSpPr>
        <p:spPr>
          <a:xfrm>
            <a:off x="8670488" y="3295769"/>
            <a:ext cx="3080385" cy="384929"/>
          </a:xfrm>
          <a:prstGeom prst="rect">
            <a:avLst/>
          </a:prstGeom>
          <a:noFill/>
        </p:spPr>
        <p:txBody>
          <a:bodyPr wrap="none" lIns="0" tIns="0" rIns="0" bIns="0" rtlCol="0" anchor="t"/>
          <a:lstStyle/>
          <a:p>
            <a:pPr marL="0" indent="0" algn="l">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Vectorization:</a:t>
            </a:r>
            <a:endParaRPr lang="en-US" sz="2400" dirty="0"/>
          </a:p>
        </p:txBody>
      </p:sp>
      <p:sp>
        <p:nvSpPr>
          <p:cNvPr id="13" name="Text 11"/>
          <p:cNvSpPr/>
          <p:nvPr/>
        </p:nvSpPr>
        <p:spPr>
          <a:xfrm>
            <a:off x="8670488" y="3828455"/>
            <a:ext cx="5097423" cy="1154787"/>
          </a:xfrm>
          <a:prstGeom prst="rect">
            <a:avLst/>
          </a:prstGeom>
          <a:noFill/>
        </p:spPr>
        <p:txBody>
          <a:bodyPr wrap="square" lIns="0" tIns="0" rIns="0" bIns="0" rtlCol="0" anchor="t"/>
          <a:lstStyle/>
          <a:p>
            <a:pPr marL="0" indent="0" algn="l">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 Using TF-IDF and Count Vectorizer to transform text data into numerical vectors.</a:t>
            </a:r>
            <a:endParaRPr lang="en-US" sz="2400" dirty="0"/>
          </a:p>
        </p:txBody>
      </p:sp>
      <p:sp>
        <p:nvSpPr>
          <p:cNvPr id="14" name="Shape 12"/>
          <p:cNvSpPr/>
          <p:nvPr/>
        </p:nvSpPr>
        <p:spPr>
          <a:xfrm>
            <a:off x="6206014" y="4801791"/>
            <a:ext cx="862489" cy="30480"/>
          </a:xfrm>
          <a:prstGeom prst="roundRect">
            <a:avLst>
              <a:gd name="adj" fmla="val 339570"/>
            </a:avLst>
          </a:prstGeom>
          <a:solidFill>
            <a:srgbClr val="E2C8B5"/>
          </a:solidFill>
        </p:spPr>
      </p:sp>
      <p:sp>
        <p:nvSpPr>
          <p:cNvPr id="15" name="Shape 13"/>
          <p:cNvSpPr/>
          <p:nvPr/>
        </p:nvSpPr>
        <p:spPr>
          <a:xfrm>
            <a:off x="7038023" y="4539853"/>
            <a:ext cx="554355" cy="554355"/>
          </a:xfrm>
          <a:prstGeom prst="roundRect">
            <a:avLst>
              <a:gd name="adj" fmla="val 18671"/>
            </a:avLst>
          </a:prstGeom>
          <a:solidFill>
            <a:srgbClr val="FCE2CF"/>
          </a:solidFill>
          <a:ln w="15240">
            <a:solidFill>
              <a:srgbClr val="E2C8B5"/>
            </a:solidFill>
            <a:prstDash val="solid"/>
          </a:ln>
        </p:spPr>
      </p:sp>
      <p:sp>
        <p:nvSpPr>
          <p:cNvPr id="16" name="Text 14"/>
          <p:cNvSpPr/>
          <p:nvPr/>
        </p:nvSpPr>
        <p:spPr>
          <a:xfrm>
            <a:off x="7214949" y="4632127"/>
            <a:ext cx="200382" cy="369689"/>
          </a:xfrm>
          <a:prstGeom prst="rect">
            <a:avLst/>
          </a:prstGeom>
          <a:noFill/>
        </p:spPr>
        <p:txBody>
          <a:bodyPr wrap="none" lIns="0" tIns="0" rIns="0" bIns="0" rtlCol="0" anchor="t"/>
          <a:lstStyle/>
          <a:p>
            <a:pPr marL="0" indent="0" algn="ctr">
              <a:lnSpc>
                <a:spcPts val="2900"/>
              </a:lnSpc>
              <a:buNone/>
            </a:pPr>
            <a:r>
              <a:rPr lang="en-US" sz="2900" kern="0" spc="-87" dirty="0">
                <a:solidFill>
                  <a:srgbClr val="2B2E3C"/>
                </a:solidFill>
                <a:latin typeface="Bitter Medium" pitchFamily="34" charset="0"/>
                <a:ea typeface="Bitter Medium" pitchFamily="34" charset="-122"/>
                <a:cs typeface="Bitter Medium" pitchFamily="34" charset="-120"/>
              </a:rPr>
              <a:t>3</a:t>
            </a:r>
            <a:endParaRPr lang="en-US" sz="2900" dirty="0"/>
          </a:p>
        </p:txBody>
      </p:sp>
      <p:sp>
        <p:nvSpPr>
          <p:cNvPr id="17" name="Text 15"/>
          <p:cNvSpPr/>
          <p:nvPr/>
        </p:nvSpPr>
        <p:spPr>
          <a:xfrm>
            <a:off x="2879527" y="4509016"/>
            <a:ext cx="3080385" cy="384929"/>
          </a:xfrm>
          <a:prstGeom prst="rect">
            <a:avLst/>
          </a:prstGeom>
          <a:noFill/>
        </p:spPr>
        <p:txBody>
          <a:bodyPr wrap="none" lIns="0" tIns="0" rIns="0" bIns="0" rtlCol="0" anchor="t"/>
          <a:lstStyle/>
          <a:p>
            <a:pPr marL="0" indent="0" algn="r">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SMOTE: </a:t>
            </a:r>
            <a:endParaRPr lang="en-US" sz="2400" dirty="0"/>
          </a:p>
        </p:txBody>
      </p:sp>
      <p:sp>
        <p:nvSpPr>
          <p:cNvPr id="18" name="Text 16"/>
          <p:cNvSpPr/>
          <p:nvPr/>
        </p:nvSpPr>
        <p:spPr>
          <a:xfrm>
            <a:off x="862489" y="5041702"/>
            <a:ext cx="5097423" cy="1154787"/>
          </a:xfrm>
          <a:prstGeom prst="rect">
            <a:avLst/>
          </a:prstGeom>
          <a:noFill/>
        </p:spPr>
        <p:txBody>
          <a:bodyPr wrap="square" lIns="0" tIns="0" rIns="0" bIns="0" rtlCol="0" anchor="t"/>
          <a:lstStyle/>
          <a:p>
            <a:pPr marL="0" indent="0" algn="r">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Applying SMOTE (Synthetic Minority Over-sampling Technique) to handle class imbalance.</a:t>
            </a:r>
            <a:endParaRPr lang="en-US" sz="2400" dirty="0"/>
          </a:p>
        </p:txBody>
      </p:sp>
      <p:sp>
        <p:nvSpPr>
          <p:cNvPr id="19" name="Shape 17"/>
          <p:cNvSpPr/>
          <p:nvPr/>
        </p:nvSpPr>
        <p:spPr>
          <a:xfrm>
            <a:off x="7561898" y="6015037"/>
            <a:ext cx="862489" cy="30480"/>
          </a:xfrm>
          <a:prstGeom prst="roundRect">
            <a:avLst>
              <a:gd name="adj" fmla="val 339570"/>
            </a:avLst>
          </a:prstGeom>
          <a:solidFill>
            <a:srgbClr val="E2C8B5"/>
          </a:solidFill>
        </p:spPr>
      </p:sp>
      <p:sp>
        <p:nvSpPr>
          <p:cNvPr id="20" name="Shape 18"/>
          <p:cNvSpPr/>
          <p:nvPr/>
        </p:nvSpPr>
        <p:spPr>
          <a:xfrm>
            <a:off x="7038023" y="5753100"/>
            <a:ext cx="554355" cy="554355"/>
          </a:xfrm>
          <a:prstGeom prst="roundRect">
            <a:avLst>
              <a:gd name="adj" fmla="val 18671"/>
            </a:avLst>
          </a:prstGeom>
          <a:solidFill>
            <a:srgbClr val="FCE2CF"/>
          </a:solidFill>
          <a:ln w="15240">
            <a:solidFill>
              <a:srgbClr val="E2C8B5"/>
            </a:solidFill>
            <a:prstDash val="solid"/>
          </a:ln>
        </p:spPr>
      </p:sp>
      <p:sp>
        <p:nvSpPr>
          <p:cNvPr id="21" name="Text 19"/>
          <p:cNvSpPr/>
          <p:nvPr/>
        </p:nvSpPr>
        <p:spPr>
          <a:xfrm>
            <a:off x="7211258" y="5845373"/>
            <a:ext cx="207764" cy="369689"/>
          </a:xfrm>
          <a:prstGeom prst="rect">
            <a:avLst/>
          </a:prstGeom>
          <a:noFill/>
        </p:spPr>
        <p:txBody>
          <a:bodyPr wrap="none" lIns="0" tIns="0" rIns="0" bIns="0" rtlCol="0" anchor="t"/>
          <a:lstStyle/>
          <a:p>
            <a:pPr marL="0" indent="0" algn="ctr">
              <a:lnSpc>
                <a:spcPts val="2900"/>
              </a:lnSpc>
              <a:buNone/>
            </a:pPr>
            <a:r>
              <a:rPr lang="en-US" sz="2900" kern="0" spc="-87" dirty="0">
                <a:solidFill>
                  <a:srgbClr val="2B2E3C"/>
                </a:solidFill>
                <a:latin typeface="Bitter Medium" pitchFamily="34" charset="0"/>
                <a:ea typeface="Bitter Medium" pitchFamily="34" charset="-122"/>
                <a:cs typeface="Bitter Medium" pitchFamily="34" charset="-120"/>
              </a:rPr>
              <a:t>4</a:t>
            </a:r>
            <a:endParaRPr lang="en-US" sz="2900" dirty="0"/>
          </a:p>
        </p:txBody>
      </p:sp>
      <p:sp>
        <p:nvSpPr>
          <p:cNvPr id="22" name="Text 20"/>
          <p:cNvSpPr/>
          <p:nvPr/>
        </p:nvSpPr>
        <p:spPr>
          <a:xfrm>
            <a:off x="8670488" y="5722263"/>
            <a:ext cx="3080385" cy="384929"/>
          </a:xfrm>
          <a:prstGeom prst="rect">
            <a:avLst/>
          </a:prstGeom>
          <a:noFill/>
        </p:spPr>
        <p:txBody>
          <a:bodyPr wrap="none" lIns="0" tIns="0" rIns="0" bIns="0" rtlCol="0" anchor="t"/>
          <a:lstStyle/>
          <a:p>
            <a:pPr marL="0" indent="0" algn="l">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Train-Test Split: </a:t>
            </a:r>
            <a:endParaRPr lang="en-US" sz="2400" dirty="0"/>
          </a:p>
        </p:txBody>
      </p:sp>
      <p:sp>
        <p:nvSpPr>
          <p:cNvPr id="23" name="Text 21"/>
          <p:cNvSpPr/>
          <p:nvPr/>
        </p:nvSpPr>
        <p:spPr>
          <a:xfrm>
            <a:off x="8670488" y="6254948"/>
            <a:ext cx="5097423" cy="769858"/>
          </a:xfrm>
          <a:prstGeom prst="rect">
            <a:avLst/>
          </a:prstGeom>
          <a:noFill/>
        </p:spPr>
        <p:txBody>
          <a:bodyPr wrap="square" lIns="0" tIns="0" rIns="0" bIns="0" rtlCol="0" anchor="t"/>
          <a:lstStyle/>
          <a:p>
            <a:pPr marL="0" indent="0" algn="l">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Split the dataset into training and testing sets for model evaluation.</a:t>
            </a:r>
            <a:endParaRPr lang="en-US" sz="2400" dirty="0"/>
          </a:p>
        </p:txBody>
      </p:sp>
      <p:sp>
        <p:nvSpPr>
          <p:cNvPr id="24" name="Text Box 23"/>
          <p:cNvSpPr txBox="1"/>
          <p:nvPr/>
        </p:nvSpPr>
        <p:spPr>
          <a:xfrm>
            <a:off x="12790170" y="7590155"/>
            <a:ext cx="1840230" cy="639445"/>
          </a:xfrm>
          <a:prstGeom prst="rect">
            <a:avLst/>
          </a:prstGeom>
          <a:solidFill>
            <a:srgbClr val="FDFAF8"/>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0562" y="542568"/>
            <a:ext cx="4933117" cy="616506"/>
          </a:xfrm>
          <a:prstGeom prst="rect">
            <a:avLst/>
          </a:prstGeom>
          <a:noFill/>
        </p:spPr>
        <p:txBody>
          <a:bodyPr wrap="none" lIns="0" tIns="0" rIns="0" bIns="0" rtlCol="0" anchor="t"/>
          <a:lstStyle/>
          <a:p>
            <a:pPr marL="0" indent="0">
              <a:lnSpc>
                <a:spcPts val="4850"/>
              </a:lnSpc>
              <a:buNone/>
            </a:pPr>
            <a:r>
              <a:rPr lang="en-US" sz="3850" kern="0" spc="-117" dirty="0">
                <a:solidFill>
                  <a:srgbClr val="2C3F42"/>
                </a:solidFill>
                <a:latin typeface="Bitter Medium" pitchFamily="34" charset="0"/>
                <a:ea typeface="Bitter Medium" pitchFamily="34" charset="-122"/>
                <a:cs typeface="Bitter Medium" pitchFamily="34" charset="-120"/>
              </a:rPr>
              <a:t>Model Performance</a:t>
            </a:r>
            <a:endParaRPr lang="en-US" sz="3850" dirty="0"/>
          </a:p>
        </p:txBody>
      </p:sp>
      <p:sp>
        <p:nvSpPr>
          <p:cNvPr id="3" name="Text 1"/>
          <p:cNvSpPr/>
          <p:nvPr/>
        </p:nvSpPr>
        <p:spPr>
          <a:xfrm>
            <a:off x="690562" y="1652349"/>
            <a:ext cx="4095036" cy="616744"/>
          </a:xfrm>
          <a:prstGeom prst="rect">
            <a:avLst/>
          </a:prstGeom>
          <a:noFill/>
        </p:spPr>
        <p:txBody>
          <a:bodyPr wrap="square" lIns="0" tIns="0" rIns="0" bIns="0" rtlCol="0" anchor="t"/>
          <a:lstStyle/>
          <a:p>
            <a:pPr marL="0" indent="0">
              <a:lnSpc>
                <a:spcPts val="2400"/>
              </a:lnSpc>
              <a:buNone/>
            </a:pPr>
            <a:r>
              <a:rPr lang="en-US" sz="1900" kern="0" spc="-58" dirty="0">
                <a:solidFill>
                  <a:srgbClr val="2C3F42"/>
                </a:solidFill>
                <a:latin typeface="Bitter Medium" pitchFamily="34" charset="0"/>
                <a:ea typeface="Bitter Medium" pitchFamily="34" charset="-122"/>
                <a:cs typeface="Bitter Medium" pitchFamily="34" charset="-120"/>
              </a:rPr>
              <a:t>The Best Model was the Random Forest Model.</a:t>
            </a:r>
            <a:endParaRPr lang="en-US" sz="1900" dirty="0"/>
          </a:p>
        </p:txBody>
      </p:sp>
      <p:sp>
        <p:nvSpPr>
          <p:cNvPr id="4" name="Text 2"/>
          <p:cNvSpPr/>
          <p:nvPr/>
        </p:nvSpPr>
        <p:spPr>
          <a:xfrm>
            <a:off x="5274469" y="1652349"/>
            <a:ext cx="4095036" cy="1541859"/>
          </a:xfrm>
          <a:prstGeom prst="rect">
            <a:avLst/>
          </a:prstGeom>
          <a:noFill/>
        </p:spPr>
        <p:txBody>
          <a:bodyPr wrap="square" lIns="0" tIns="0" rIns="0" bIns="0" rtlCol="0" anchor="t"/>
          <a:lstStyle/>
          <a:p>
            <a:pPr marL="0" indent="0">
              <a:lnSpc>
                <a:spcPts val="2400"/>
              </a:lnSpc>
              <a:buNone/>
            </a:pPr>
            <a:r>
              <a:rPr lang="en-US" sz="1900" kern="0" spc="-58" dirty="0">
                <a:solidFill>
                  <a:srgbClr val="2C3F42"/>
                </a:solidFill>
                <a:latin typeface="Bitter Medium" pitchFamily="34" charset="0"/>
                <a:ea typeface="Bitter Medium" pitchFamily="34" charset="-122"/>
                <a:cs typeface="Bitter Medium" pitchFamily="34" charset="-120"/>
              </a:rPr>
              <a:t>Logistic regression was quite close but due to this project being about solving a classification problem, Random Forest classifier was the best option for deployment.</a:t>
            </a:r>
            <a:endParaRPr lang="en-US" sz="1900" dirty="0"/>
          </a:p>
        </p:txBody>
      </p:sp>
      <p:sp>
        <p:nvSpPr>
          <p:cNvPr id="5" name="Text 3"/>
          <p:cNvSpPr/>
          <p:nvPr/>
        </p:nvSpPr>
        <p:spPr>
          <a:xfrm>
            <a:off x="9858375" y="1652349"/>
            <a:ext cx="4095036" cy="925116"/>
          </a:xfrm>
          <a:prstGeom prst="rect">
            <a:avLst/>
          </a:prstGeom>
          <a:noFill/>
        </p:spPr>
        <p:txBody>
          <a:bodyPr wrap="square" lIns="0" tIns="0" rIns="0" bIns="0" rtlCol="0" anchor="t"/>
          <a:lstStyle/>
          <a:p>
            <a:pPr marL="0" indent="0">
              <a:lnSpc>
                <a:spcPts val="2400"/>
              </a:lnSpc>
              <a:buNone/>
            </a:pPr>
            <a:r>
              <a:rPr lang="en-US" sz="1900" kern="0" spc="-58" dirty="0">
                <a:solidFill>
                  <a:srgbClr val="2C3F42"/>
                </a:solidFill>
                <a:latin typeface="Bitter Medium" pitchFamily="34" charset="0"/>
                <a:ea typeface="Bitter Medium" pitchFamily="34" charset="-122"/>
                <a:cs typeface="Bitter Medium" pitchFamily="34" charset="-120"/>
              </a:rPr>
              <a:t>Models were produced after hyper parameter tuning and TF-IDF Vectorization .</a:t>
            </a:r>
            <a:endParaRPr lang="en-US" sz="1900" dirty="0"/>
          </a:p>
        </p:txBody>
      </p:sp>
      <p:pic>
        <p:nvPicPr>
          <p:cNvPr id="6" name="Image 0" descr="preencoded.png"/>
          <p:cNvPicPr>
            <a:picLocks noChangeAspect="1"/>
          </p:cNvPicPr>
          <p:nvPr/>
        </p:nvPicPr>
        <p:blipFill>
          <a:blip r:embed="rId1"/>
          <a:stretch>
            <a:fillRect/>
          </a:stretch>
        </p:blipFill>
        <p:spPr>
          <a:xfrm>
            <a:off x="690562" y="3613428"/>
            <a:ext cx="8792647" cy="4077176"/>
          </a:xfrm>
          <a:prstGeom prst="rect">
            <a:avLst/>
          </a:prstGeom>
        </p:spPr>
      </p:pic>
      <p:sp>
        <p:nvSpPr>
          <p:cNvPr id="7" name="Text Box 6"/>
          <p:cNvSpPr txBox="1"/>
          <p:nvPr/>
        </p:nvSpPr>
        <p:spPr>
          <a:xfrm>
            <a:off x="12854305" y="7654290"/>
            <a:ext cx="1776095" cy="575945"/>
          </a:xfrm>
          <a:prstGeom prst="rect">
            <a:avLst/>
          </a:prstGeom>
          <a:solidFill>
            <a:srgbClr val="FCF7F3"/>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4860" y="616863"/>
            <a:ext cx="5606296" cy="700802"/>
          </a:xfrm>
          <a:prstGeom prst="rect">
            <a:avLst/>
          </a:prstGeom>
          <a:noFill/>
        </p:spPr>
        <p:txBody>
          <a:bodyPr wrap="none" lIns="0" tIns="0" rIns="0" bIns="0" rtlCol="0" anchor="t"/>
          <a:lstStyle/>
          <a:p>
            <a:pPr marL="0" indent="0">
              <a:lnSpc>
                <a:spcPts val="5500"/>
              </a:lnSpc>
              <a:buNone/>
            </a:pPr>
            <a:r>
              <a:rPr lang="en-US" sz="4400" kern="0" spc="-132" dirty="0">
                <a:solidFill>
                  <a:srgbClr val="2C3F42"/>
                </a:solidFill>
                <a:latin typeface="Bitter Medium" pitchFamily="34" charset="0"/>
                <a:ea typeface="Bitter Medium" pitchFamily="34" charset="-122"/>
                <a:cs typeface="Bitter Medium" pitchFamily="34" charset="-120"/>
              </a:rPr>
              <a:t>Deployment</a:t>
            </a:r>
            <a:endParaRPr lang="en-US" sz="4400" dirty="0"/>
          </a:p>
        </p:txBody>
      </p:sp>
      <p:pic>
        <p:nvPicPr>
          <p:cNvPr id="3" name="Image 0" descr="preencoded.png"/>
          <p:cNvPicPr>
            <a:picLocks noChangeAspect="1"/>
          </p:cNvPicPr>
          <p:nvPr/>
        </p:nvPicPr>
        <p:blipFill>
          <a:blip r:embed="rId1"/>
          <a:stretch>
            <a:fillRect/>
          </a:stretch>
        </p:blipFill>
        <p:spPr>
          <a:xfrm>
            <a:off x="784860" y="1765935"/>
            <a:ext cx="12092305" cy="5511800"/>
          </a:xfrm>
          <a:prstGeom prst="rect">
            <a:avLst/>
          </a:prstGeom>
        </p:spPr>
      </p:pic>
      <p:sp>
        <p:nvSpPr>
          <p:cNvPr id="4" name="Text 1"/>
          <p:cNvSpPr/>
          <p:nvPr/>
        </p:nvSpPr>
        <p:spPr>
          <a:xfrm>
            <a:off x="784860" y="7253764"/>
            <a:ext cx="13060680" cy="358854"/>
          </a:xfrm>
          <a:prstGeom prst="rect">
            <a:avLst/>
          </a:prstGeom>
          <a:noFill/>
        </p:spPr>
        <p:txBody>
          <a:bodyPr wrap="none" lIns="0" tIns="0" rIns="0" bIns="0" rtlCol="0" anchor="t"/>
          <a:lstStyle/>
          <a:p>
            <a:pPr marL="0" indent="0">
              <a:lnSpc>
                <a:spcPts val="2800"/>
              </a:lnSpc>
              <a:buNone/>
            </a:pPr>
            <a:endParaRPr lang="en-US" sz="1750" dirty="0"/>
          </a:p>
        </p:txBody>
      </p:sp>
      <p:sp>
        <p:nvSpPr>
          <p:cNvPr id="5" name="Text Box 4"/>
          <p:cNvSpPr txBox="1"/>
          <p:nvPr/>
        </p:nvSpPr>
        <p:spPr>
          <a:xfrm>
            <a:off x="12535535" y="7679690"/>
            <a:ext cx="2069465" cy="549275"/>
          </a:xfrm>
          <a:prstGeom prst="rect">
            <a:avLst/>
          </a:prstGeom>
          <a:solidFill>
            <a:srgbClr val="FCF7F3"/>
          </a:solidFill>
        </p:spPr>
        <p:txBody>
          <a:bodyPr wrap="square" rtlCol="0">
            <a:no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7957" y="632579"/>
            <a:ext cx="5699998" cy="712351"/>
          </a:xfrm>
          <a:prstGeom prst="rect">
            <a:avLst/>
          </a:prstGeom>
          <a:noFill/>
        </p:spPr>
        <p:txBody>
          <a:bodyPr wrap="none" lIns="0" tIns="0" rIns="0" bIns="0" rtlCol="0" anchor="t"/>
          <a:lstStyle/>
          <a:p>
            <a:pPr marL="0" indent="0">
              <a:lnSpc>
                <a:spcPts val="5600"/>
              </a:lnSpc>
              <a:buNone/>
            </a:pPr>
            <a:r>
              <a:rPr lang="en-US" sz="4450" kern="0" spc="-135" dirty="0">
                <a:solidFill>
                  <a:srgbClr val="2C3F42"/>
                </a:solidFill>
                <a:latin typeface="Bitter Medium" pitchFamily="34" charset="0"/>
                <a:ea typeface="Bitter Medium" pitchFamily="34" charset="-122"/>
                <a:cs typeface="Bitter Medium" pitchFamily="34" charset="-120"/>
              </a:rPr>
              <a:t>Conclusion </a:t>
            </a:r>
            <a:endParaRPr lang="en-US" sz="4450" dirty="0"/>
          </a:p>
        </p:txBody>
      </p:sp>
      <p:pic>
        <p:nvPicPr>
          <p:cNvPr id="3" name="Image 0" descr="preencoded.png"/>
          <p:cNvPicPr>
            <a:picLocks noChangeAspect="1"/>
          </p:cNvPicPr>
          <p:nvPr/>
        </p:nvPicPr>
        <p:blipFill>
          <a:blip r:embed="rId1"/>
          <a:stretch>
            <a:fillRect/>
          </a:stretch>
        </p:blipFill>
        <p:spPr>
          <a:xfrm>
            <a:off x="797957" y="1686878"/>
            <a:ext cx="1139904" cy="1823918"/>
          </a:xfrm>
          <a:prstGeom prst="rect">
            <a:avLst/>
          </a:prstGeom>
        </p:spPr>
      </p:pic>
      <p:sp>
        <p:nvSpPr>
          <p:cNvPr id="4" name="Text 1"/>
          <p:cNvSpPr/>
          <p:nvPr/>
        </p:nvSpPr>
        <p:spPr>
          <a:xfrm>
            <a:off x="2279809" y="1914763"/>
            <a:ext cx="2849999" cy="356235"/>
          </a:xfrm>
          <a:prstGeom prst="rect">
            <a:avLst/>
          </a:prstGeom>
          <a:noFill/>
        </p:spPr>
        <p:txBody>
          <a:bodyPr wrap="none" lIns="0" tIns="0" rIns="0" bIns="0" rtlCol="0" anchor="t"/>
          <a:lstStyle/>
          <a:p>
            <a:pPr marL="0" indent="0" algn="l">
              <a:lnSpc>
                <a:spcPts val="2800"/>
              </a:lnSpc>
              <a:buNone/>
            </a:pPr>
            <a:r>
              <a:rPr lang="en-US" sz="2200" kern="0" spc="-67" dirty="0">
                <a:solidFill>
                  <a:srgbClr val="2B2E3C"/>
                </a:solidFill>
                <a:latin typeface="Bitter Medium" pitchFamily="34" charset="0"/>
                <a:ea typeface="Bitter Medium" pitchFamily="34" charset="-122"/>
                <a:cs typeface="Bitter Medium" pitchFamily="34" charset="-120"/>
              </a:rPr>
              <a:t>Project Summary</a:t>
            </a:r>
            <a:endParaRPr lang="en-US" sz="2200" dirty="0"/>
          </a:p>
        </p:txBody>
      </p:sp>
      <p:sp>
        <p:nvSpPr>
          <p:cNvPr id="5" name="Text 2"/>
          <p:cNvSpPr/>
          <p:nvPr/>
        </p:nvSpPr>
        <p:spPr>
          <a:xfrm>
            <a:off x="2279809" y="2407682"/>
            <a:ext cx="11552634" cy="729615"/>
          </a:xfrm>
          <a:prstGeom prst="rect">
            <a:avLst/>
          </a:prstGeom>
          <a:noFill/>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We successfully employed machine learning model to classifying tweets into emotion categories for Apple and Google Products.</a:t>
            </a:r>
            <a:endParaRPr lang="en-US" sz="1750" dirty="0"/>
          </a:p>
        </p:txBody>
      </p:sp>
      <p:pic>
        <p:nvPicPr>
          <p:cNvPr id="6" name="Image 1" descr="preencoded.png"/>
          <p:cNvPicPr>
            <a:picLocks noChangeAspect="1"/>
          </p:cNvPicPr>
          <p:nvPr/>
        </p:nvPicPr>
        <p:blipFill>
          <a:blip r:embed="rId2"/>
          <a:stretch>
            <a:fillRect/>
          </a:stretch>
        </p:blipFill>
        <p:spPr>
          <a:xfrm>
            <a:off x="797957" y="3510796"/>
            <a:ext cx="1139904" cy="2043113"/>
          </a:xfrm>
          <a:prstGeom prst="rect">
            <a:avLst/>
          </a:prstGeom>
        </p:spPr>
      </p:pic>
      <p:sp>
        <p:nvSpPr>
          <p:cNvPr id="7" name="Text 3"/>
          <p:cNvSpPr/>
          <p:nvPr/>
        </p:nvSpPr>
        <p:spPr>
          <a:xfrm>
            <a:off x="2279809" y="3738682"/>
            <a:ext cx="2849999" cy="356235"/>
          </a:xfrm>
          <a:prstGeom prst="rect">
            <a:avLst/>
          </a:prstGeom>
          <a:noFill/>
        </p:spPr>
        <p:txBody>
          <a:bodyPr wrap="none" lIns="0" tIns="0" rIns="0" bIns="0" rtlCol="0" anchor="t"/>
          <a:lstStyle/>
          <a:p>
            <a:pPr marL="0" indent="0" algn="l">
              <a:lnSpc>
                <a:spcPts val="2800"/>
              </a:lnSpc>
              <a:buNone/>
            </a:pPr>
            <a:r>
              <a:rPr lang="en-US" sz="2200" kern="0" spc="-67" dirty="0">
                <a:solidFill>
                  <a:srgbClr val="2B2E3C"/>
                </a:solidFill>
                <a:latin typeface="Bitter Medium" pitchFamily="34" charset="0"/>
                <a:ea typeface="Bitter Medium" pitchFamily="34" charset="-122"/>
                <a:cs typeface="Bitter Medium" pitchFamily="34" charset="-120"/>
              </a:rPr>
              <a:t>Project Impact</a:t>
            </a:r>
            <a:endParaRPr lang="en-US" sz="2200" dirty="0"/>
          </a:p>
        </p:txBody>
      </p:sp>
      <p:sp>
        <p:nvSpPr>
          <p:cNvPr id="8" name="Text 4"/>
          <p:cNvSpPr/>
          <p:nvPr/>
        </p:nvSpPr>
        <p:spPr>
          <a:xfrm>
            <a:off x="2279809" y="4231600"/>
            <a:ext cx="11552634" cy="1094423"/>
          </a:xfrm>
          <a:prstGeom prst="rect">
            <a:avLst/>
          </a:prstGeom>
          <a:noFill/>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project’s results offer valuable insights into effective sentiment analysis for social media data. The models developed provide robust tools for classifying tweets and understanding public sentiment, contributing to advancements in sentiment analysis and machine learning applications.</a:t>
            </a:r>
            <a:endParaRPr lang="en-US" sz="1750" dirty="0"/>
          </a:p>
        </p:txBody>
      </p:sp>
      <p:pic>
        <p:nvPicPr>
          <p:cNvPr id="9" name="Image 2" descr="preencoded.png"/>
          <p:cNvPicPr>
            <a:picLocks noChangeAspect="1"/>
          </p:cNvPicPr>
          <p:nvPr/>
        </p:nvPicPr>
        <p:blipFill>
          <a:blip r:embed="rId3"/>
          <a:stretch>
            <a:fillRect/>
          </a:stretch>
        </p:blipFill>
        <p:spPr>
          <a:xfrm>
            <a:off x="797957" y="5553908"/>
            <a:ext cx="1139904" cy="2043113"/>
          </a:xfrm>
          <a:prstGeom prst="rect">
            <a:avLst/>
          </a:prstGeom>
        </p:spPr>
      </p:pic>
      <p:sp>
        <p:nvSpPr>
          <p:cNvPr id="10" name="Text 5"/>
          <p:cNvSpPr/>
          <p:nvPr/>
        </p:nvSpPr>
        <p:spPr>
          <a:xfrm>
            <a:off x="2279809" y="5781794"/>
            <a:ext cx="2956322" cy="356235"/>
          </a:xfrm>
          <a:prstGeom prst="rect">
            <a:avLst/>
          </a:prstGeom>
          <a:noFill/>
        </p:spPr>
        <p:txBody>
          <a:bodyPr wrap="none" lIns="0" tIns="0" rIns="0" bIns="0" rtlCol="0" anchor="t"/>
          <a:lstStyle/>
          <a:p>
            <a:pPr marL="0" indent="0" algn="l">
              <a:lnSpc>
                <a:spcPts val="2800"/>
              </a:lnSpc>
              <a:buNone/>
            </a:pPr>
            <a:r>
              <a:rPr lang="en-US" sz="2200" kern="0" spc="-67" dirty="0">
                <a:solidFill>
                  <a:srgbClr val="2B2E3C"/>
                </a:solidFill>
                <a:latin typeface="Bitter Medium" pitchFamily="34" charset="0"/>
                <a:ea typeface="Bitter Medium" pitchFamily="34" charset="-122"/>
                <a:cs typeface="Bitter Medium" pitchFamily="34" charset="-120"/>
              </a:rPr>
              <a:t>Room for Improvement</a:t>
            </a:r>
            <a:endParaRPr lang="en-US" sz="2200" dirty="0"/>
          </a:p>
        </p:txBody>
      </p:sp>
      <p:sp>
        <p:nvSpPr>
          <p:cNvPr id="11" name="Text 6"/>
          <p:cNvSpPr/>
          <p:nvPr/>
        </p:nvSpPr>
        <p:spPr>
          <a:xfrm>
            <a:off x="2279809" y="6274713"/>
            <a:ext cx="11552634" cy="1094423"/>
          </a:xfrm>
          <a:prstGeom prst="rect">
            <a:avLst/>
          </a:prstGeom>
          <a:noFill/>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project highlights the importance of effective data preprocessing, model evaluation, and hyper parameter tuning in achieving high-performance sentiment analysis. The findings emphasize the potential of machine learning models in practical applications and pave the way for future research and enhancements in the field.</a:t>
            </a:r>
            <a:endParaRPr lang="en-US" sz="1750" dirty="0"/>
          </a:p>
        </p:txBody>
      </p:sp>
      <p:sp>
        <p:nvSpPr>
          <p:cNvPr id="12" name="Text Box 11"/>
          <p:cNvSpPr txBox="1"/>
          <p:nvPr/>
        </p:nvSpPr>
        <p:spPr>
          <a:xfrm>
            <a:off x="12790170" y="7628890"/>
            <a:ext cx="1840230" cy="600710"/>
          </a:xfrm>
          <a:prstGeom prst="rect">
            <a:avLst/>
          </a:prstGeom>
          <a:solidFill>
            <a:srgbClr val="FDFAF8"/>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786884"/>
            <a:ext cx="6172200" cy="771525"/>
          </a:xfrm>
          <a:prstGeom prst="rect">
            <a:avLst/>
          </a:prstGeom>
          <a:noFill/>
        </p:spPr>
        <p:txBody>
          <a:bodyPr wrap="none" lIns="0" tIns="0" rIns="0" bIns="0" rtlCol="0" anchor="t"/>
          <a:lstStyle/>
          <a:p>
            <a:pPr marL="0" indent="0">
              <a:lnSpc>
                <a:spcPts val="6050"/>
              </a:lnSpc>
              <a:buNone/>
            </a:pPr>
            <a:r>
              <a:rPr lang="en-US" sz="4850" kern="0" spc="-146" dirty="0">
                <a:solidFill>
                  <a:srgbClr val="2C3F42"/>
                </a:solidFill>
                <a:latin typeface="Bitter Medium" pitchFamily="34" charset="0"/>
                <a:ea typeface="Bitter Medium" pitchFamily="34" charset="-122"/>
                <a:cs typeface="Bitter Medium" pitchFamily="34" charset="-120"/>
              </a:rPr>
              <a:t>Recommendations</a:t>
            </a:r>
            <a:endParaRPr lang="en-US" sz="4850" dirty="0"/>
          </a:p>
        </p:txBody>
      </p:sp>
      <p:sp>
        <p:nvSpPr>
          <p:cNvPr id="3" name="Shape 1"/>
          <p:cNvSpPr/>
          <p:nvPr/>
        </p:nvSpPr>
        <p:spPr>
          <a:xfrm>
            <a:off x="864037" y="1928693"/>
            <a:ext cx="3040499" cy="3814048"/>
          </a:xfrm>
          <a:prstGeom prst="roundRect">
            <a:avLst>
              <a:gd name="adj" fmla="val 3410"/>
            </a:avLst>
          </a:prstGeom>
          <a:solidFill>
            <a:srgbClr val="FCE2CF"/>
          </a:solidFill>
          <a:ln w="15240">
            <a:solidFill>
              <a:srgbClr val="E2C8B5"/>
            </a:solidFill>
            <a:prstDash val="solid"/>
          </a:ln>
        </p:spPr>
      </p:sp>
      <p:sp>
        <p:nvSpPr>
          <p:cNvPr id="4" name="Text 2"/>
          <p:cNvSpPr/>
          <p:nvPr/>
        </p:nvSpPr>
        <p:spPr>
          <a:xfrm>
            <a:off x="1126093" y="2190750"/>
            <a:ext cx="2516386" cy="771525"/>
          </a:xfrm>
          <a:prstGeom prst="rect">
            <a:avLst/>
          </a:prstGeom>
          <a:noFill/>
        </p:spPr>
        <p:txBody>
          <a:bodyPr wrap="square" lIns="0" tIns="0" rIns="0" bIns="0" rtlCol="0" anchor="t"/>
          <a:lstStyle/>
          <a:p>
            <a:pPr marL="0" indent="0" algn="l">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Real-Time Monitoring</a:t>
            </a:r>
            <a:endParaRPr lang="en-US" sz="2400" dirty="0"/>
          </a:p>
        </p:txBody>
      </p:sp>
      <p:sp>
        <p:nvSpPr>
          <p:cNvPr id="5" name="Text 3"/>
          <p:cNvSpPr/>
          <p:nvPr/>
        </p:nvSpPr>
        <p:spPr>
          <a:xfrm>
            <a:off x="1126093" y="3110389"/>
            <a:ext cx="2516386" cy="1975247"/>
          </a:xfrm>
          <a:prstGeom prst="rect">
            <a:avLst/>
          </a:prstGeom>
          <a:noFill/>
        </p:spPr>
        <p:txBody>
          <a:bodyPr wrap="square" lIns="0" tIns="0" rIns="0" bIns="0" rtlCol="0" anchor="t"/>
          <a:lstStyle/>
          <a:p>
            <a:pPr marL="0" indent="0" algn="l">
              <a:lnSpc>
                <a:spcPts val="3100"/>
              </a:lnSpc>
              <a:buNone/>
            </a:pPr>
            <a:r>
              <a:rPr lang="en-US" sz="1900" kern="0" spc="-39" dirty="0">
                <a:solidFill>
                  <a:srgbClr val="2B2E3C"/>
                </a:solidFill>
                <a:latin typeface="Open Sans" pitchFamily="34" charset="0"/>
                <a:ea typeface="Open Sans" pitchFamily="34" charset="-122"/>
                <a:cs typeface="Open Sans" pitchFamily="34" charset="-120"/>
              </a:rPr>
              <a:t>Implement alert systems to flag negative sentiments for prompt customer issue resolution.</a:t>
            </a:r>
            <a:endParaRPr lang="en-US" sz="1900" dirty="0"/>
          </a:p>
        </p:txBody>
      </p:sp>
      <p:sp>
        <p:nvSpPr>
          <p:cNvPr id="6" name="Shape 4"/>
          <p:cNvSpPr/>
          <p:nvPr/>
        </p:nvSpPr>
        <p:spPr>
          <a:xfrm>
            <a:off x="4151352" y="1928693"/>
            <a:ext cx="3040499" cy="3814048"/>
          </a:xfrm>
          <a:prstGeom prst="roundRect">
            <a:avLst>
              <a:gd name="adj" fmla="val 3410"/>
            </a:avLst>
          </a:prstGeom>
          <a:solidFill>
            <a:srgbClr val="FCE2CF"/>
          </a:solidFill>
          <a:ln w="15240">
            <a:solidFill>
              <a:srgbClr val="E2C8B5"/>
            </a:solidFill>
            <a:prstDash val="solid"/>
          </a:ln>
        </p:spPr>
      </p:sp>
      <p:sp>
        <p:nvSpPr>
          <p:cNvPr id="7" name="Text 5"/>
          <p:cNvSpPr/>
          <p:nvPr/>
        </p:nvSpPr>
        <p:spPr>
          <a:xfrm>
            <a:off x="4413409" y="2190750"/>
            <a:ext cx="2516386" cy="385763"/>
          </a:xfrm>
          <a:prstGeom prst="rect">
            <a:avLst/>
          </a:prstGeom>
          <a:noFill/>
        </p:spPr>
        <p:txBody>
          <a:bodyPr wrap="none" lIns="0" tIns="0" rIns="0" bIns="0" rtlCol="0" anchor="t"/>
          <a:lstStyle/>
          <a:p>
            <a:pPr marL="0" indent="0" algn="l">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Scalability:</a:t>
            </a:r>
            <a:endParaRPr lang="en-US" sz="2400" dirty="0"/>
          </a:p>
        </p:txBody>
      </p:sp>
      <p:sp>
        <p:nvSpPr>
          <p:cNvPr id="8" name="Text 6"/>
          <p:cNvSpPr/>
          <p:nvPr/>
        </p:nvSpPr>
        <p:spPr>
          <a:xfrm>
            <a:off x="4413409" y="2724626"/>
            <a:ext cx="2516386" cy="1975247"/>
          </a:xfrm>
          <a:prstGeom prst="rect">
            <a:avLst/>
          </a:prstGeom>
          <a:noFill/>
        </p:spPr>
        <p:txBody>
          <a:bodyPr wrap="square" lIns="0" tIns="0" rIns="0" bIns="0" rtlCol="0" anchor="t"/>
          <a:lstStyle/>
          <a:p>
            <a:pPr marL="0" indent="0" algn="l">
              <a:lnSpc>
                <a:spcPts val="3100"/>
              </a:lnSpc>
              <a:buNone/>
            </a:pPr>
            <a:r>
              <a:rPr lang="en-US" sz="1900" kern="0" spc="-39" dirty="0">
                <a:solidFill>
                  <a:srgbClr val="2B2E3C"/>
                </a:solidFill>
                <a:latin typeface="Open Sans" pitchFamily="34" charset="0"/>
                <a:ea typeface="Open Sans" pitchFamily="34" charset="-122"/>
                <a:cs typeface="Open Sans" pitchFamily="34" charset="-120"/>
              </a:rPr>
              <a:t>Optimize models to handle large-scale data efficiently for high-volume tweet processing.</a:t>
            </a:r>
            <a:endParaRPr lang="en-US" sz="1900" dirty="0"/>
          </a:p>
        </p:txBody>
      </p:sp>
      <p:sp>
        <p:nvSpPr>
          <p:cNvPr id="9" name="Shape 7"/>
          <p:cNvSpPr/>
          <p:nvPr/>
        </p:nvSpPr>
        <p:spPr>
          <a:xfrm>
            <a:off x="7438668" y="1928693"/>
            <a:ext cx="3040499" cy="3814048"/>
          </a:xfrm>
          <a:prstGeom prst="roundRect">
            <a:avLst>
              <a:gd name="adj" fmla="val 3410"/>
            </a:avLst>
          </a:prstGeom>
          <a:solidFill>
            <a:srgbClr val="FCE2CF"/>
          </a:solidFill>
          <a:ln w="15240">
            <a:solidFill>
              <a:srgbClr val="E2C8B5"/>
            </a:solidFill>
            <a:prstDash val="solid"/>
          </a:ln>
        </p:spPr>
      </p:sp>
      <p:sp>
        <p:nvSpPr>
          <p:cNvPr id="10" name="Text 8"/>
          <p:cNvSpPr/>
          <p:nvPr/>
        </p:nvSpPr>
        <p:spPr>
          <a:xfrm>
            <a:off x="7700724" y="2190750"/>
            <a:ext cx="2516386" cy="771525"/>
          </a:xfrm>
          <a:prstGeom prst="rect">
            <a:avLst/>
          </a:prstGeom>
          <a:noFill/>
        </p:spPr>
        <p:txBody>
          <a:bodyPr wrap="square" lIns="0" tIns="0" rIns="0" bIns="0" rtlCol="0" anchor="t"/>
          <a:lstStyle/>
          <a:p>
            <a:pPr marL="0" indent="0" algn="l">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Real-Time Processing:</a:t>
            </a:r>
            <a:endParaRPr lang="en-US" sz="2400" dirty="0"/>
          </a:p>
        </p:txBody>
      </p:sp>
      <p:sp>
        <p:nvSpPr>
          <p:cNvPr id="11" name="Text 9"/>
          <p:cNvSpPr/>
          <p:nvPr/>
        </p:nvSpPr>
        <p:spPr>
          <a:xfrm>
            <a:off x="7700724" y="3110389"/>
            <a:ext cx="2516386" cy="1975247"/>
          </a:xfrm>
          <a:prstGeom prst="rect">
            <a:avLst/>
          </a:prstGeom>
          <a:noFill/>
        </p:spPr>
        <p:txBody>
          <a:bodyPr wrap="square" lIns="0" tIns="0" rIns="0" bIns="0" rtlCol="0" anchor="t"/>
          <a:lstStyle/>
          <a:p>
            <a:pPr marL="0" indent="0" algn="l">
              <a:lnSpc>
                <a:spcPts val="3100"/>
              </a:lnSpc>
              <a:buNone/>
            </a:pPr>
            <a:r>
              <a:rPr lang="en-US" sz="1900" kern="0" spc="-39" dirty="0">
                <a:solidFill>
                  <a:srgbClr val="2B2E3C"/>
                </a:solidFill>
                <a:latin typeface="Open Sans" pitchFamily="34" charset="0"/>
                <a:ea typeface="Open Sans" pitchFamily="34" charset="-122"/>
                <a:cs typeface="Open Sans" pitchFamily="34" charset="-120"/>
              </a:rPr>
              <a:t>Enable real-time sentiment analysis to support timely decision-making and trend response.</a:t>
            </a:r>
            <a:endParaRPr lang="en-US" sz="1900" dirty="0"/>
          </a:p>
        </p:txBody>
      </p:sp>
      <p:sp>
        <p:nvSpPr>
          <p:cNvPr id="12" name="Shape 10"/>
          <p:cNvSpPr/>
          <p:nvPr/>
        </p:nvSpPr>
        <p:spPr>
          <a:xfrm>
            <a:off x="10725983" y="1928693"/>
            <a:ext cx="3040499" cy="3814048"/>
          </a:xfrm>
          <a:prstGeom prst="roundRect">
            <a:avLst>
              <a:gd name="adj" fmla="val 3410"/>
            </a:avLst>
          </a:prstGeom>
          <a:solidFill>
            <a:srgbClr val="FCE2CF"/>
          </a:solidFill>
          <a:ln w="15240">
            <a:solidFill>
              <a:srgbClr val="E2C8B5"/>
            </a:solidFill>
            <a:prstDash val="solid"/>
          </a:ln>
        </p:spPr>
      </p:sp>
      <p:sp>
        <p:nvSpPr>
          <p:cNvPr id="13" name="Text 11"/>
          <p:cNvSpPr/>
          <p:nvPr/>
        </p:nvSpPr>
        <p:spPr>
          <a:xfrm>
            <a:off x="10988040" y="2190750"/>
            <a:ext cx="2516386" cy="771525"/>
          </a:xfrm>
          <a:prstGeom prst="rect">
            <a:avLst/>
          </a:prstGeom>
          <a:noFill/>
        </p:spPr>
        <p:txBody>
          <a:bodyPr wrap="square" lIns="0" tIns="0" rIns="0" bIns="0" rtlCol="0" anchor="t"/>
          <a:lstStyle/>
          <a:p>
            <a:pPr marL="0" indent="0" algn="l">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Continuous Monitoring:</a:t>
            </a:r>
            <a:endParaRPr lang="en-US" sz="2400" dirty="0"/>
          </a:p>
        </p:txBody>
      </p:sp>
      <p:sp>
        <p:nvSpPr>
          <p:cNvPr id="14" name="Text 12"/>
          <p:cNvSpPr/>
          <p:nvPr/>
        </p:nvSpPr>
        <p:spPr>
          <a:xfrm>
            <a:off x="10988040" y="3110389"/>
            <a:ext cx="2516386" cy="2370296"/>
          </a:xfrm>
          <a:prstGeom prst="rect">
            <a:avLst/>
          </a:prstGeom>
          <a:noFill/>
        </p:spPr>
        <p:txBody>
          <a:bodyPr wrap="square" lIns="0" tIns="0" rIns="0" bIns="0" rtlCol="0" anchor="t"/>
          <a:lstStyle/>
          <a:p>
            <a:pPr marL="0" indent="0" algn="l">
              <a:lnSpc>
                <a:spcPts val="3100"/>
              </a:lnSpc>
              <a:buNone/>
            </a:pPr>
            <a:r>
              <a:rPr lang="en-US" sz="1900" kern="0" spc="-39" dirty="0">
                <a:solidFill>
                  <a:srgbClr val="2B2E3C"/>
                </a:solidFill>
                <a:latin typeface="Open Sans" pitchFamily="34" charset="0"/>
                <a:ea typeface="Open Sans" pitchFamily="34" charset="-122"/>
                <a:cs typeface="Open Sans" pitchFamily="34" charset="-120"/>
              </a:rPr>
              <a:t>Regularly track model performance, retraining with new data to ensure accuracy and relevance.</a:t>
            </a:r>
            <a:endParaRPr lang="en-US" sz="1900" dirty="0"/>
          </a:p>
        </p:txBody>
      </p:sp>
      <p:sp>
        <p:nvSpPr>
          <p:cNvPr id="15" name="Shape 13"/>
          <p:cNvSpPr/>
          <p:nvPr/>
        </p:nvSpPr>
        <p:spPr>
          <a:xfrm>
            <a:off x="864037" y="5989558"/>
            <a:ext cx="12902327" cy="1453039"/>
          </a:xfrm>
          <a:prstGeom prst="roundRect">
            <a:avLst>
              <a:gd name="adj" fmla="val 7136"/>
            </a:avLst>
          </a:prstGeom>
          <a:solidFill>
            <a:srgbClr val="FCE2CF"/>
          </a:solidFill>
          <a:ln w="15240">
            <a:solidFill>
              <a:srgbClr val="E2C8B5"/>
            </a:solidFill>
            <a:prstDash val="solid"/>
          </a:ln>
        </p:spPr>
      </p:sp>
      <p:sp>
        <p:nvSpPr>
          <p:cNvPr id="16" name="Text 14"/>
          <p:cNvSpPr/>
          <p:nvPr/>
        </p:nvSpPr>
        <p:spPr>
          <a:xfrm>
            <a:off x="1126093" y="6251615"/>
            <a:ext cx="3086100" cy="385763"/>
          </a:xfrm>
          <a:prstGeom prst="rect">
            <a:avLst/>
          </a:prstGeom>
          <a:noFill/>
        </p:spPr>
        <p:txBody>
          <a:bodyPr wrap="none" lIns="0" tIns="0" rIns="0" bIns="0" rtlCol="0" anchor="t"/>
          <a:lstStyle/>
          <a:p>
            <a:pPr marL="0" indent="0" algn="l">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Platform Integration:</a:t>
            </a:r>
            <a:endParaRPr lang="en-US" sz="2400" dirty="0"/>
          </a:p>
        </p:txBody>
      </p:sp>
      <p:sp>
        <p:nvSpPr>
          <p:cNvPr id="17" name="Text 15"/>
          <p:cNvSpPr/>
          <p:nvPr/>
        </p:nvSpPr>
        <p:spPr>
          <a:xfrm>
            <a:off x="1126093" y="6785491"/>
            <a:ext cx="12378214" cy="395049"/>
          </a:xfrm>
          <a:prstGeom prst="rect">
            <a:avLst/>
          </a:prstGeom>
          <a:noFill/>
        </p:spPr>
        <p:txBody>
          <a:bodyPr wrap="none" lIns="0" tIns="0" rIns="0" bIns="0" rtlCol="0" anchor="t"/>
          <a:lstStyle/>
          <a:p>
            <a:pPr marL="0" indent="0" algn="l">
              <a:lnSpc>
                <a:spcPts val="3100"/>
              </a:lnSpc>
              <a:buNone/>
            </a:pPr>
            <a:r>
              <a:rPr lang="en-US" sz="1900" kern="0" spc="-39" dirty="0">
                <a:solidFill>
                  <a:srgbClr val="2B2E3C"/>
                </a:solidFill>
                <a:latin typeface="Open Sans" pitchFamily="34" charset="0"/>
                <a:ea typeface="Open Sans" pitchFamily="34" charset="-122"/>
                <a:cs typeface="Open Sans" pitchFamily="34" charset="-120"/>
              </a:rPr>
              <a:t>Connect models to social media APIs for seamless data collection and continuous insights.</a:t>
            </a:r>
            <a:endParaRPr lang="en-US" sz="1900" dirty="0"/>
          </a:p>
        </p:txBody>
      </p:sp>
      <p:sp>
        <p:nvSpPr>
          <p:cNvPr id="18" name="Text Box 17"/>
          <p:cNvSpPr txBox="1"/>
          <p:nvPr/>
        </p:nvSpPr>
        <p:spPr>
          <a:xfrm>
            <a:off x="12777470" y="7718425"/>
            <a:ext cx="1852930" cy="509905"/>
          </a:xfrm>
          <a:prstGeom prst="rect">
            <a:avLst/>
          </a:prstGeom>
          <a:solidFill>
            <a:srgbClr val="FDFAF8"/>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1267"/>
          </a:xfrm>
          <a:prstGeom prst="rect">
            <a:avLst/>
          </a:prstGeom>
        </p:spPr>
      </p:pic>
      <p:sp>
        <p:nvSpPr>
          <p:cNvPr id="3" name="Text 0"/>
          <p:cNvSpPr/>
          <p:nvPr/>
        </p:nvSpPr>
        <p:spPr>
          <a:xfrm>
            <a:off x="6134457" y="509111"/>
            <a:ext cx="6388179" cy="798433"/>
          </a:xfrm>
          <a:prstGeom prst="rect">
            <a:avLst/>
          </a:prstGeom>
          <a:noFill/>
        </p:spPr>
        <p:txBody>
          <a:bodyPr wrap="none" lIns="0" tIns="0" rIns="0" bIns="0" rtlCol="0" anchor="t"/>
          <a:lstStyle/>
          <a:p>
            <a:pPr marL="0" indent="0">
              <a:lnSpc>
                <a:spcPts val="6250"/>
              </a:lnSpc>
              <a:buNone/>
            </a:pPr>
            <a:r>
              <a:rPr lang="en-US" sz="5000" b="1" kern="0" spc="-151" dirty="0">
                <a:solidFill>
                  <a:srgbClr val="2C3F42"/>
                </a:solidFill>
                <a:latin typeface="Bitter Medium" pitchFamily="34" charset="0"/>
                <a:ea typeface="Bitter Medium" pitchFamily="34" charset="-122"/>
                <a:cs typeface="Bitter Medium" pitchFamily="34" charset="-120"/>
              </a:rPr>
              <a:t>Content</a:t>
            </a:r>
            <a:endParaRPr lang="en-US" sz="5000" dirty="0"/>
          </a:p>
        </p:txBody>
      </p:sp>
      <p:sp>
        <p:nvSpPr>
          <p:cNvPr id="4" name="Text 1"/>
          <p:cNvSpPr/>
          <p:nvPr/>
        </p:nvSpPr>
        <p:spPr>
          <a:xfrm>
            <a:off x="6134457" y="1585198"/>
            <a:ext cx="7847886" cy="370284"/>
          </a:xfrm>
          <a:prstGeom prst="rect">
            <a:avLst/>
          </a:prstGeom>
          <a:noFill/>
        </p:spPr>
        <p:txBody>
          <a:bodyPr wrap="none" lIns="0" tIns="0" rIns="0" bIns="0" rtlCol="0" anchor="t"/>
          <a:lstStyle/>
          <a:p>
            <a:pPr marL="342900" indent="-342900" algn="l">
              <a:lnSpc>
                <a:spcPts val="2300"/>
              </a:lnSpc>
              <a:buSzPct val="100000"/>
              <a:buChar char="•"/>
            </a:pPr>
            <a:r>
              <a:rPr lang="en-US" sz="1450" kern="0" spc="-29" dirty="0">
                <a:solidFill>
                  <a:srgbClr val="2B2E3C"/>
                </a:solidFill>
                <a:latin typeface="Open Sans" pitchFamily="34" charset="0"/>
                <a:ea typeface="Open Sans" pitchFamily="34" charset="-122"/>
                <a:cs typeface="Open Sans" pitchFamily="34" charset="-120"/>
              </a:rPr>
              <a:t>Introduction</a:t>
            </a:r>
            <a:endParaRPr lang="en-US" sz="1450" dirty="0"/>
          </a:p>
        </p:txBody>
      </p:sp>
      <p:sp>
        <p:nvSpPr>
          <p:cNvPr id="5" name="Text 2"/>
          <p:cNvSpPr/>
          <p:nvPr/>
        </p:nvSpPr>
        <p:spPr>
          <a:xfrm>
            <a:off x="6134457" y="2020253"/>
            <a:ext cx="7847886" cy="370284"/>
          </a:xfrm>
          <a:prstGeom prst="rect">
            <a:avLst/>
          </a:prstGeom>
          <a:noFill/>
        </p:spPr>
        <p:txBody>
          <a:bodyPr wrap="none" lIns="0" tIns="0" rIns="0" bIns="0" rtlCol="0" anchor="t"/>
          <a:lstStyle/>
          <a:p>
            <a:pPr marL="342900" indent="-342900" algn="l">
              <a:lnSpc>
                <a:spcPts val="2300"/>
              </a:lnSpc>
              <a:buSzPct val="100000"/>
              <a:buChar char="•"/>
            </a:pPr>
            <a:r>
              <a:rPr lang="en-US" sz="1450" kern="0" spc="-29" dirty="0">
                <a:solidFill>
                  <a:srgbClr val="2B2E3C"/>
                </a:solidFill>
                <a:latin typeface="Open Sans" pitchFamily="34" charset="0"/>
                <a:ea typeface="Open Sans" pitchFamily="34" charset="-122"/>
                <a:cs typeface="Open Sans" pitchFamily="34" charset="-120"/>
              </a:rPr>
              <a:t>Business Overview</a:t>
            </a:r>
            <a:endParaRPr lang="en-US" sz="1450" dirty="0"/>
          </a:p>
        </p:txBody>
      </p:sp>
      <p:sp>
        <p:nvSpPr>
          <p:cNvPr id="6" name="Text 3"/>
          <p:cNvSpPr/>
          <p:nvPr/>
        </p:nvSpPr>
        <p:spPr>
          <a:xfrm>
            <a:off x="6134457" y="2455307"/>
            <a:ext cx="7847886" cy="370284"/>
          </a:xfrm>
          <a:prstGeom prst="rect">
            <a:avLst/>
          </a:prstGeom>
          <a:noFill/>
        </p:spPr>
        <p:txBody>
          <a:bodyPr wrap="none" lIns="0" tIns="0" rIns="0" bIns="0" rtlCol="0" anchor="t"/>
          <a:lstStyle/>
          <a:p>
            <a:pPr marL="342900" indent="-342900" algn="l">
              <a:lnSpc>
                <a:spcPts val="2300"/>
              </a:lnSpc>
              <a:buSzPct val="100000"/>
              <a:buChar char="•"/>
            </a:pPr>
            <a:r>
              <a:rPr lang="en-US" sz="1450" kern="0" spc="-29" dirty="0">
                <a:solidFill>
                  <a:srgbClr val="2B2E3C"/>
                </a:solidFill>
                <a:latin typeface="Open Sans" pitchFamily="34" charset="0"/>
                <a:ea typeface="Open Sans" pitchFamily="34" charset="-122"/>
                <a:cs typeface="Open Sans" pitchFamily="34" charset="-120"/>
              </a:rPr>
              <a:t>Business Problem</a:t>
            </a:r>
            <a:endParaRPr lang="en-US" sz="1450" dirty="0"/>
          </a:p>
        </p:txBody>
      </p:sp>
      <p:sp>
        <p:nvSpPr>
          <p:cNvPr id="7" name="Text 4"/>
          <p:cNvSpPr/>
          <p:nvPr/>
        </p:nvSpPr>
        <p:spPr>
          <a:xfrm>
            <a:off x="6134457" y="2890361"/>
            <a:ext cx="7847886" cy="370284"/>
          </a:xfrm>
          <a:prstGeom prst="rect">
            <a:avLst/>
          </a:prstGeom>
          <a:noFill/>
        </p:spPr>
        <p:txBody>
          <a:bodyPr wrap="none" lIns="0" tIns="0" rIns="0" bIns="0" rtlCol="0" anchor="t"/>
          <a:lstStyle/>
          <a:p>
            <a:pPr marL="342900" indent="-342900" algn="l">
              <a:lnSpc>
                <a:spcPts val="2300"/>
              </a:lnSpc>
              <a:buSzPct val="100000"/>
              <a:buChar char="•"/>
            </a:pPr>
            <a:r>
              <a:rPr lang="en-US" sz="1450" kern="0" spc="-29" dirty="0">
                <a:solidFill>
                  <a:srgbClr val="2B2E3C"/>
                </a:solidFill>
                <a:latin typeface="Open Sans" pitchFamily="34" charset="0"/>
                <a:ea typeface="Open Sans" pitchFamily="34" charset="-122"/>
                <a:cs typeface="Open Sans" pitchFamily="34" charset="-120"/>
              </a:rPr>
              <a:t>Objectives</a:t>
            </a:r>
            <a:endParaRPr lang="en-US" sz="1450" dirty="0"/>
          </a:p>
        </p:txBody>
      </p:sp>
      <p:sp>
        <p:nvSpPr>
          <p:cNvPr id="8" name="Text 5"/>
          <p:cNvSpPr/>
          <p:nvPr/>
        </p:nvSpPr>
        <p:spPr>
          <a:xfrm>
            <a:off x="6134457" y="3325416"/>
            <a:ext cx="7847886" cy="370284"/>
          </a:xfrm>
          <a:prstGeom prst="rect">
            <a:avLst/>
          </a:prstGeom>
          <a:noFill/>
        </p:spPr>
        <p:txBody>
          <a:bodyPr wrap="none" lIns="0" tIns="0" rIns="0" bIns="0" rtlCol="0" anchor="t"/>
          <a:lstStyle/>
          <a:p>
            <a:pPr marL="342900" indent="-342900" algn="l">
              <a:lnSpc>
                <a:spcPts val="2300"/>
              </a:lnSpc>
              <a:buSzPct val="100000"/>
              <a:buChar char="•"/>
            </a:pPr>
            <a:r>
              <a:rPr lang="en-US" sz="1450" kern="0" spc="-29" dirty="0">
                <a:solidFill>
                  <a:srgbClr val="2B2E3C"/>
                </a:solidFill>
                <a:latin typeface="Open Sans" pitchFamily="34" charset="0"/>
                <a:ea typeface="Open Sans" pitchFamily="34" charset="-122"/>
                <a:cs typeface="Open Sans" pitchFamily="34" charset="-120"/>
              </a:rPr>
              <a:t>Data Understanding</a:t>
            </a:r>
            <a:endParaRPr lang="en-US" sz="1450" dirty="0"/>
          </a:p>
        </p:txBody>
      </p:sp>
      <p:sp>
        <p:nvSpPr>
          <p:cNvPr id="9" name="Text 6"/>
          <p:cNvSpPr/>
          <p:nvPr/>
        </p:nvSpPr>
        <p:spPr>
          <a:xfrm>
            <a:off x="6134457" y="3760470"/>
            <a:ext cx="7847886" cy="370284"/>
          </a:xfrm>
          <a:prstGeom prst="rect">
            <a:avLst/>
          </a:prstGeom>
          <a:noFill/>
        </p:spPr>
        <p:txBody>
          <a:bodyPr wrap="none" lIns="0" tIns="0" rIns="0" bIns="0" rtlCol="0" anchor="t"/>
          <a:lstStyle/>
          <a:p>
            <a:pPr marL="342900" indent="-342900" algn="l">
              <a:lnSpc>
                <a:spcPts val="2300"/>
              </a:lnSpc>
              <a:buSzPct val="100000"/>
              <a:buChar char="•"/>
            </a:pPr>
            <a:r>
              <a:rPr lang="en-US" sz="1450" kern="0" spc="-29" dirty="0">
                <a:solidFill>
                  <a:srgbClr val="2B2E3C"/>
                </a:solidFill>
                <a:latin typeface="Open Sans" pitchFamily="34" charset="0"/>
                <a:ea typeface="Open Sans" pitchFamily="34" charset="-122"/>
                <a:cs typeface="Open Sans" pitchFamily="34" charset="-120"/>
              </a:rPr>
              <a:t>Methods</a:t>
            </a:r>
            <a:endParaRPr lang="en-US" sz="1450" dirty="0"/>
          </a:p>
        </p:txBody>
      </p:sp>
      <p:sp>
        <p:nvSpPr>
          <p:cNvPr id="10" name="Text 7"/>
          <p:cNvSpPr/>
          <p:nvPr/>
        </p:nvSpPr>
        <p:spPr>
          <a:xfrm>
            <a:off x="6134457" y="4195524"/>
            <a:ext cx="7847886" cy="370284"/>
          </a:xfrm>
          <a:prstGeom prst="rect">
            <a:avLst/>
          </a:prstGeom>
          <a:noFill/>
        </p:spPr>
        <p:txBody>
          <a:bodyPr wrap="none" lIns="0" tIns="0" rIns="0" bIns="0" rtlCol="0" anchor="t"/>
          <a:lstStyle/>
          <a:p>
            <a:pPr marL="342900" indent="-342900" algn="l">
              <a:lnSpc>
                <a:spcPts val="2300"/>
              </a:lnSpc>
              <a:buSzPct val="100000"/>
              <a:buChar char="•"/>
            </a:pPr>
            <a:r>
              <a:rPr lang="en-US" sz="1450" kern="0" spc="-29" dirty="0">
                <a:solidFill>
                  <a:srgbClr val="2B2E3C"/>
                </a:solidFill>
                <a:latin typeface="Open Sans" pitchFamily="34" charset="0"/>
                <a:ea typeface="Open Sans" pitchFamily="34" charset="-122"/>
                <a:cs typeface="Open Sans" pitchFamily="34" charset="-120"/>
              </a:rPr>
              <a:t>Visualizations</a:t>
            </a:r>
            <a:endParaRPr lang="en-US" sz="1450" dirty="0"/>
          </a:p>
        </p:txBody>
      </p:sp>
      <p:sp>
        <p:nvSpPr>
          <p:cNvPr id="11" name="Text 8"/>
          <p:cNvSpPr/>
          <p:nvPr/>
        </p:nvSpPr>
        <p:spPr>
          <a:xfrm>
            <a:off x="6134457" y="4630579"/>
            <a:ext cx="7847886" cy="370284"/>
          </a:xfrm>
          <a:prstGeom prst="rect">
            <a:avLst/>
          </a:prstGeom>
          <a:noFill/>
        </p:spPr>
        <p:txBody>
          <a:bodyPr wrap="none" lIns="0" tIns="0" rIns="0" bIns="0" rtlCol="0" anchor="t"/>
          <a:lstStyle/>
          <a:p>
            <a:pPr marL="342900" indent="-342900" algn="l">
              <a:lnSpc>
                <a:spcPts val="2300"/>
              </a:lnSpc>
              <a:buSzPct val="100000"/>
              <a:buChar char="•"/>
            </a:pPr>
            <a:r>
              <a:rPr lang="en-US" sz="1450" kern="0" spc="-29" dirty="0">
                <a:solidFill>
                  <a:srgbClr val="2B2E3C"/>
                </a:solidFill>
                <a:latin typeface="Open Sans" pitchFamily="34" charset="0"/>
                <a:ea typeface="Open Sans" pitchFamily="34" charset="-122"/>
                <a:cs typeface="Open Sans" pitchFamily="34" charset="-120"/>
              </a:rPr>
              <a:t>Modelling</a:t>
            </a:r>
            <a:endParaRPr lang="en-US" sz="1450" dirty="0"/>
          </a:p>
        </p:txBody>
      </p:sp>
      <p:sp>
        <p:nvSpPr>
          <p:cNvPr id="12" name="Text 9"/>
          <p:cNvSpPr/>
          <p:nvPr/>
        </p:nvSpPr>
        <p:spPr>
          <a:xfrm>
            <a:off x="6134457" y="5065633"/>
            <a:ext cx="7847886" cy="370284"/>
          </a:xfrm>
          <a:prstGeom prst="rect">
            <a:avLst/>
          </a:prstGeom>
          <a:noFill/>
        </p:spPr>
        <p:txBody>
          <a:bodyPr wrap="none" lIns="0" tIns="0" rIns="0" bIns="0" rtlCol="0" anchor="t"/>
          <a:lstStyle/>
          <a:p>
            <a:pPr marL="342900" indent="-342900" algn="l">
              <a:lnSpc>
                <a:spcPts val="2300"/>
              </a:lnSpc>
              <a:buSzPct val="100000"/>
              <a:buChar char="•"/>
            </a:pPr>
            <a:r>
              <a:rPr lang="en-US" sz="1450" kern="0" spc="-29" dirty="0">
                <a:solidFill>
                  <a:srgbClr val="2B2E3C"/>
                </a:solidFill>
                <a:latin typeface="Open Sans" pitchFamily="34" charset="0"/>
                <a:ea typeface="Open Sans" pitchFamily="34" charset="-122"/>
                <a:cs typeface="Open Sans" pitchFamily="34" charset="-120"/>
              </a:rPr>
              <a:t>Results</a:t>
            </a:r>
            <a:endParaRPr lang="en-US" sz="1450" dirty="0"/>
          </a:p>
        </p:txBody>
      </p:sp>
      <p:sp>
        <p:nvSpPr>
          <p:cNvPr id="13" name="Text 10"/>
          <p:cNvSpPr/>
          <p:nvPr/>
        </p:nvSpPr>
        <p:spPr>
          <a:xfrm>
            <a:off x="6134457" y="5500687"/>
            <a:ext cx="7847886" cy="370284"/>
          </a:xfrm>
          <a:prstGeom prst="rect">
            <a:avLst/>
          </a:prstGeom>
          <a:noFill/>
        </p:spPr>
        <p:txBody>
          <a:bodyPr wrap="none" lIns="0" tIns="0" rIns="0" bIns="0" rtlCol="0" anchor="t"/>
          <a:lstStyle/>
          <a:p>
            <a:pPr marL="342900" indent="-342900" algn="l">
              <a:lnSpc>
                <a:spcPts val="2300"/>
              </a:lnSpc>
              <a:buSzPct val="100000"/>
              <a:buChar char="•"/>
            </a:pPr>
            <a:r>
              <a:rPr lang="en-US" sz="1450" kern="0" spc="-29" dirty="0">
                <a:solidFill>
                  <a:srgbClr val="2B2E3C"/>
                </a:solidFill>
                <a:latin typeface="Open Sans" pitchFamily="34" charset="0"/>
                <a:ea typeface="Open Sans" pitchFamily="34" charset="-122"/>
                <a:cs typeface="Open Sans" pitchFamily="34" charset="-120"/>
              </a:rPr>
              <a:t>Deployment</a:t>
            </a:r>
            <a:endParaRPr lang="en-US" sz="1450" dirty="0"/>
          </a:p>
        </p:txBody>
      </p:sp>
      <p:sp>
        <p:nvSpPr>
          <p:cNvPr id="14" name="Text 11"/>
          <p:cNvSpPr/>
          <p:nvPr/>
        </p:nvSpPr>
        <p:spPr>
          <a:xfrm>
            <a:off x="6134457" y="5935742"/>
            <a:ext cx="7847886" cy="370284"/>
          </a:xfrm>
          <a:prstGeom prst="rect">
            <a:avLst/>
          </a:prstGeom>
          <a:noFill/>
        </p:spPr>
        <p:txBody>
          <a:bodyPr wrap="none" lIns="0" tIns="0" rIns="0" bIns="0" rtlCol="0" anchor="t"/>
          <a:lstStyle/>
          <a:p>
            <a:pPr marL="342900" indent="-342900" algn="l">
              <a:lnSpc>
                <a:spcPts val="2300"/>
              </a:lnSpc>
              <a:buSzPct val="100000"/>
              <a:buChar char="•"/>
            </a:pPr>
            <a:r>
              <a:rPr lang="en-US" sz="1450" kern="0" spc="-29" dirty="0">
                <a:solidFill>
                  <a:srgbClr val="2B2E3C"/>
                </a:solidFill>
                <a:latin typeface="Open Sans" pitchFamily="34" charset="0"/>
                <a:ea typeface="Open Sans" pitchFamily="34" charset="-122"/>
                <a:cs typeface="Open Sans" pitchFamily="34" charset="-120"/>
              </a:rPr>
              <a:t>Conclusion</a:t>
            </a:r>
            <a:endParaRPr lang="en-US" sz="1450" dirty="0"/>
          </a:p>
        </p:txBody>
      </p:sp>
      <p:sp>
        <p:nvSpPr>
          <p:cNvPr id="16" name="Text 13"/>
          <p:cNvSpPr/>
          <p:nvPr/>
        </p:nvSpPr>
        <p:spPr>
          <a:xfrm>
            <a:off x="6134457" y="7259360"/>
            <a:ext cx="3698081" cy="296228"/>
          </a:xfrm>
          <a:prstGeom prst="rect">
            <a:avLst/>
          </a:prstGeom>
          <a:noFill/>
        </p:spPr>
        <p:txBody>
          <a:bodyPr wrap="none" lIns="0" tIns="0" rIns="0" bIns="0" rtlCol="0" anchor="t"/>
          <a:lstStyle/>
          <a:p>
            <a:pPr marL="0" indent="0">
              <a:lnSpc>
                <a:spcPts val="2300"/>
              </a:lnSpc>
              <a:buNone/>
            </a:pPr>
            <a:endParaRPr lang="en-US" sz="1450" dirty="0"/>
          </a:p>
        </p:txBody>
      </p:sp>
      <p:sp>
        <p:nvSpPr>
          <p:cNvPr id="17" name="Text 14"/>
          <p:cNvSpPr/>
          <p:nvPr/>
        </p:nvSpPr>
        <p:spPr>
          <a:xfrm>
            <a:off x="10291882" y="7259360"/>
            <a:ext cx="3698081" cy="296228"/>
          </a:xfrm>
          <a:prstGeom prst="rect">
            <a:avLst/>
          </a:prstGeom>
          <a:noFill/>
        </p:spPr>
        <p:txBody>
          <a:bodyPr wrap="none" lIns="0" tIns="0" rIns="0" bIns="0" rtlCol="0" anchor="t"/>
          <a:lstStyle/>
          <a:p>
            <a:pPr marL="0" indent="0">
              <a:lnSpc>
                <a:spcPts val="2300"/>
              </a:lnSpc>
              <a:buNone/>
            </a:pPr>
            <a:endParaRPr lang="en-US" sz="1450" dirty="0"/>
          </a:p>
        </p:txBody>
      </p:sp>
      <p:sp>
        <p:nvSpPr>
          <p:cNvPr id="18" name="Text Box 17"/>
          <p:cNvSpPr txBox="1"/>
          <p:nvPr/>
        </p:nvSpPr>
        <p:spPr>
          <a:xfrm>
            <a:off x="12764770" y="7748905"/>
            <a:ext cx="1851025" cy="368300"/>
          </a:xfrm>
          <a:prstGeom prst="rect">
            <a:avLst/>
          </a:prstGeom>
          <a:solidFill>
            <a:srgbClr val="FEFCFB"/>
          </a:solidFill>
        </p:spPr>
        <p:txBody>
          <a:bodyPr wrap="squar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902262"/>
            <a:ext cx="6172200" cy="771525"/>
          </a:xfrm>
          <a:prstGeom prst="rect">
            <a:avLst/>
          </a:prstGeom>
          <a:noFill/>
        </p:spPr>
        <p:txBody>
          <a:bodyPr wrap="none" lIns="0" tIns="0" rIns="0" bIns="0" rtlCol="0" anchor="t"/>
          <a:lstStyle/>
          <a:p>
            <a:pPr marL="0" indent="0">
              <a:lnSpc>
                <a:spcPts val="6050"/>
              </a:lnSpc>
              <a:buNone/>
            </a:pPr>
            <a:r>
              <a:rPr lang="en-US" sz="4850" b="1" kern="0" spc="-146" dirty="0">
                <a:solidFill>
                  <a:srgbClr val="2C3F42"/>
                </a:solidFill>
                <a:latin typeface="Bitter Medium" pitchFamily="34" charset="0"/>
                <a:ea typeface="Bitter Medium" pitchFamily="34" charset="-122"/>
                <a:cs typeface="Bitter Medium" pitchFamily="34" charset="-120"/>
              </a:rPr>
              <a:t>Team</a:t>
            </a:r>
            <a:endParaRPr lang="en-US" sz="4850" dirty="0"/>
          </a:p>
        </p:txBody>
      </p:sp>
      <p:sp>
        <p:nvSpPr>
          <p:cNvPr id="4" name="Text 1"/>
          <p:cNvSpPr/>
          <p:nvPr/>
        </p:nvSpPr>
        <p:spPr>
          <a:xfrm>
            <a:off x="6350437" y="3044071"/>
            <a:ext cx="7415927" cy="395049"/>
          </a:xfrm>
          <a:prstGeom prst="rect">
            <a:avLst/>
          </a:prstGeom>
          <a:noFill/>
        </p:spPr>
        <p:txBody>
          <a:bodyPr wrap="none" lIns="0" tIns="0" rIns="0" bIns="0" rtlCol="0" anchor="t"/>
          <a:lstStyle/>
          <a:p>
            <a:pPr marL="342900" indent="-342900" algn="l">
              <a:lnSpc>
                <a:spcPts val="3100"/>
              </a:lnSpc>
              <a:buSzPct val="100000"/>
              <a:buChar char="•"/>
            </a:pPr>
            <a:r>
              <a:rPr lang="en-US" sz="1900" b="1" kern="0" spc="-39" dirty="0">
                <a:solidFill>
                  <a:srgbClr val="2B2E3C"/>
                </a:solidFill>
                <a:latin typeface="Open Sans" pitchFamily="34" charset="0"/>
                <a:ea typeface="Open Sans" pitchFamily="34" charset="-122"/>
                <a:cs typeface="Open Sans" pitchFamily="34" charset="-120"/>
              </a:rPr>
              <a:t>Amos Kipng'etich</a:t>
            </a:r>
            <a:endParaRPr lang="en-US" sz="1900" dirty="0"/>
          </a:p>
        </p:txBody>
      </p:sp>
      <p:sp>
        <p:nvSpPr>
          <p:cNvPr id="5" name="Text 2"/>
          <p:cNvSpPr/>
          <p:nvPr/>
        </p:nvSpPr>
        <p:spPr>
          <a:xfrm>
            <a:off x="6350437" y="3525441"/>
            <a:ext cx="7415927" cy="395049"/>
          </a:xfrm>
          <a:prstGeom prst="rect">
            <a:avLst/>
          </a:prstGeom>
          <a:noFill/>
        </p:spPr>
        <p:txBody>
          <a:bodyPr wrap="none" lIns="0" tIns="0" rIns="0" bIns="0" rtlCol="0" anchor="t"/>
          <a:lstStyle/>
          <a:p>
            <a:pPr marL="342900" indent="-342900" algn="l">
              <a:lnSpc>
                <a:spcPts val="3100"/>
              </a:lnSpc>
              <a:buSzPct val="100000"/>
              <a:buChar char="•"/>
            </a:pPr>
            <a:r>
              <a:rPr lang="en-US" sz="1900" b="1" kern="0" spc="-39" dirty="0">
                <a:solidFill>
                  <a:srgbClr val="2B2E3C"/>
                </a:solidFill>
                <a:latin typeface="Open Sans" pitchFamily="34" charset="0"/>
                <a:ea typeface="Open Sans" pitchFamily="34" charset="-122"/>
                <a:cs typeface="Open Sans" pitchFamily="34" charset="-120"/>
              </a:rPr>
              <a:t>Alex Miningwa</a:t>
            </a:r>
            <a:endParaRPr lang="en-US" sz="1900" dirty="0"/>
          </a:p>
        </p:txBody>
      </p:sp>
      <p:sp>
        <p:nvSpPr>
          <p:cNvPr id="6" name="Text 3"/>
          <p:cNvSpPr/>
          <p:nvPr/>
        </p:nvSpPr>
        <p:spPr>
          <a:xfrm>
            <a:off x="6350437" y="4006810"/>
            <a:ext cx="7415927" cy="395049"/>
          </a:xfrm>
          <a:prstGeom prst="rect">
            <a:avLst/>
          </a:prstGeom>
          <a:noFill/>
        </p:spPr>
        <p:txBody>
          <a:bodyPr wrap="none" lIns="0" tIns="0" rIns="0" bIns="0" rtlCol="0" anchor="t"/>
          <a:lstStyle/>
          <a:p>
            <a:pPr marL="342900" indent="-342900" algn="l">
              <a:lnSpc>
                <a:spcPts val="3100"/>
              </a:lnSpc>
              <a:buSzPct val="100000"/>
              <a:buChar char="•"/>
            </a:pPr>
            <a:r>
              <a:rPr lang="en-US" sz="1900" b="1" kern="0" spc="-39" dirty="0">
                <a:solidFill>
                  <a:srgbClr val="2B2E3C"/>
                </a:solidFill>
                <a:latin typeface="Open Sans" pitchFamily="34" charset="0"/>
                <a:ea typeface="Open Sans" pitchFamily="34" charset="-122"/>
                <a:cs typeface="Open Sans" pitchFamily="34" charset="-120"/>
              </a:rPr>
              <a:t>Angela Maina</a:t>
            </a:r>
            <a:endParaRPr lang="en-US" sz="1900" dirty="0"/>
          </a:p>
        </p:txBody>
      </p:sp>
      <p:sp>
        <p:nvSpPr>
          <p:cNvPr id="7" name="Text 4"/>
          <p:cNvSpPr/>
          <p:nvPr/>
        </p:nvSpPr>
        <p:spPr>
          <a:xfrm>
            <a:off x="6350437" y="4488180"/>
            <a:ext cx="7415927" cy="395049"/>
          </a:xfrm>
          <a:prstGeom prst="rect">
            <a:avLst/>
          </a:prstGeom>
          <a:noFill/>
        </p:spPr>
        <p:txBody>
          <a:bodyPr wrap="none" lIns="0" tIns="0" rIns="0" bIns="0" rtlCol="0" anchor="t"/>
          <a:lstStyle/>
          <a:p>
            <a:pPr marL="342900" indent="-342900" algn="l">
              <a:lnSpc>
                <a:spcPts val="3100"/>
              </a:lnSpc>
              <a:buSzPct val="100000"/>
              <a:buChar char="•"/>
            </a:pPr>
            <a:r>
              <a:rPr lang="en-US" sz="1900" b="1" kern="0" spc="-39" dirty="0">
                <a:solidFill>
                  <a:srgbClr val="2B2E3C"/>
                </a:solidFill>
                <a:latin typeface="Open Sans" pitchFamily="34" charset="0"/>
                <a:ea typeface="Open Sans" pitchFamily="34" charset="-122"/>
                <a:cs typeface="Open Sans" pitchFamily="34" charset="-120"/>
              </a:rPr>
              <a:t>Charles Ndegwa</a:t>
            </a:r>
            <a:endParaRPr lang="en-US" sz="1900" dirty="0"/>
          </a:p>
        </p:txBody>
      </p:sp>
      <p:sp>
        <p:nvSpPr>
          <p:cNvPr id="8" name="Text 5"/>
          <p:cNvSpPr/>
          <p:nvPr/>
        </p:nvSpPr>
        <p:spPr>
          <a:xfrm>
            <a:off x="6350437" y="4969550"/>
            <a:ext cx="7415927" cy="395049"/>
          </a:xfrm>
          <a:prstGeom prst="rect">
            <a:avLst/>
          </a:prstGeom>
          <a:noFill/>
        </p:spPr>
        <p:txBody>
          <a:bodyPr wrap="none" lIns="0" tIns="0" rIns="0" bIns="0" rtlCol="0" anchor="t"/>
          <a:lstStyle/>
          <a:p>
            <a:pPr marL="342900" indent="-342900" algn="l">
              <a:lnSpc>
                <a:spcPts val="3100"/>
              </a:lnSpc>
              <a:buSzPct val="100000"/>
              <a:buChar char="•"/>
            </a:pPr>
            <a:r>
              <a:rPr lang="en-US" sz="1900" b="1" kern="0" spc="-39" dirty="0">
                <a:solidFill>
                  <a:srgbClr val="2B2E3C"/>
                </a:solidFill>
                <a:latin typeface="Open Sans" pitchFamily="34" charset="0"/>
                <a:ea typeface="Open Sans" pitchFamily="34" charset="-122"/>
                <a:cs typeface="Open Sans" pitchFamily="34" charset="-120"/>
              </a:rPr>
              <a:t>Gloria Tisnanga</a:t>
            </a:r>
            <a:endParaRPr lang="en-US" sz="1900" dirty="0"/>
          </a:p>
        </p:txBody>
      </p:sp>
      <p:sp>
        <p:nvSpPr>
          <p:cNvPr id="9" name="Text 6"/>
          <p:cNvSpPr/>
          <p:nvPr/>
        </p:nvSpPr>
        <p:spPr>
          <a:xfrm>
            <a:off x="6350437" y="5450919"/>
            <a:ext cx="7415927" cy="395049"/>
          </a:xfrm>
          <a:prstGeom prst="rect">
            <a:avLst/>
          </a:prstGeom>
          <a:noFill/>
        </p:spPr>
        <p:txBody>
          <a:bodyPr wrap="none" lIns="0" tIns="0" rIns="0" bIns="0" rtlCol="0" anchor="t"/>
          <a:lstStyle/>
          <a:p>
            <a:pPr marL="342900" indent="-342900" algn="l">
              <a:lnSpc>
                <a:spcPts val="3100"/>
              </a:lnSpc>
              <a:buSzPct val="100000"/>
              <a:buChar char="•"/>
            </a:pPr>
            <a:r>
              <a:rPr lang="en-US" sz="1900" b="1" kern="0" spc="-39" dirty="0">
                <a:solidFill>
                  <a:srgbClr val="2B2E3C"/>
                </a:solidFill>
                <a:latin typeface="Open Sans" pitchFamily="34" charset="0"/>
                <a:ea typeface="Open Sans" pitchFamily="34" charset="-122"/>
                <a:cs typeface="Open Sans" pitchFamily="34" charset="-120"/>
              </a:rPr>
              <a:t>Sandra Koech</a:t>
            </a:r>
            <a:endParaRPr lang="en-US" sz="1900" dirty="0"/>
          </a:p>
        </p:txBody>
      </p:sp>
      <p:sp>
        <p:nvSpPr>
          <p:cNvPr id="10" name="Text 7"/>
          <p:cNvSpPr/>
          <p:nvPr/>
        </p:nvSpPr>
        <p:spPr>
          <a:xfrm>
            <a:off x="6350437" y="5932289"/>
            <a:ext cx="7415927" cy="395049"/>
          </a:xfrm>
          <a:prstGeom prst="rect">
            <a:avLst/>
          </a:prstGeom>
          <a:noFill/>
        </p:spPr>
        <p:txBody>
          <a:bodyPr wrap="none" lIns="0" tIns="0" rIns="0" bIns="0" rtlCol="0" anchor="t"/>
          <a:lstStyle/>
          <a:p>
            <a:pPr marL="342900" indent="-342900" algn="l">
              <a:lnSpc>
                <a:spcPts val="3100"/>
              </a:lnSpc>
              <a:buSzPct val="100000"/>
              <a:buChar char="•"/>
            </a:pPr>
            <a:r>
              <a:rPr lang="en-US" sz="1900" b="1" kern="0" spc="-39" dirty="0">
                <a:solidFill>
                  <a:srgbClr val="2B2E3C"/>
                </a:solidFill>
                <a:latin typeface="Open Sans" pitchFamily="34" charset="0"/>
                <a:ea typeface="Open Sans" pitchFamily="34" charset="-122"/>
                <a:cs typeface="Open Sans" pitchFamily="34" charset="-120"/>
              </a:rPr>
              <a:t>Sylvia Manono</a:t>
            </a:r>
            <a:endParaRPr lang="en-US" sz="1900" dirty="0"/>
          </a:p>
        </p:txBody>
      </p:sp>
      <p:sp>
        <p:nvSpPr>
          <p:cNvPr id="11" name="Text Box 10"/>
          <p:cNvSpPr txBox="1"/>
          <p:nvPr/>
        </p:nvSpPr>
        <p:spPr>
          <a:xfrm>
            <a:off x="12726035" y="7564755"/>
            <a:ext cx="1891665" cy="665480"/>
          </a:xfrm>
          <a:prstGeom prst="rect">
            <a:avLst/>
          </a:prstGeom>
          <a:solidFill>
            <a:srgbClr val="FCE2D1"/>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2458"/>
          </a:xfrm>
          <a:prstGeom prst="rect">
            <a:avLst/>
          </a:prstGeom>
        </p:spPr>
      </p:pic>
      <p:pic>
        <p:nvPicPr>
          <p:cNvPr id="3" name="Image 1" descr="preencoded.png"/>
          <p:cNvPicPr>
            <a:picLocks noChangeAspect="1"/>
          </p:cNvPicPr>
          <p:nvPr/>
        </p:nvPicPr>
        <p:blipFill>
          <a:blip r:embed="rId2"/>
          <a:stretch>
            <a:fillRect/>
          </a:stretch>
        </p:blipFill>
        <p:spPr>
          <a:xfrm>
            <a:off x="307181" y="2449592"/>
            <a:ext cx="4871918" cy="3333274"/>
          </a:xfrm>
          <a:prstGeom prst="rect">
            <a:avLst/>
          </a:prstGeom>
        </p:spPr>
      </p:pic>
      <p:sp>
        <p:nvSpPr>
          <p:cNvPr id="4" name="Text 0"/>
          <p:cNvSpPr/>
          <p:nvPr/>
        </p:nvSpPr>
        <p:spPr>
          <a:xfrm>
            <a:off x="6346508" y="675799"/>
            <a:ext cx="7423785" cy="1535906"/>
          </a:xfrm>
          <a:prstGeom prst="rect">
            <a:avLst/>
          </a:prstGeom>
          <a:noFill/>
        </p:spPr>
        <p:txBody>
          <a:bodyPr wrap="none" lIns="0" tIns="0" rIns="0" bIns="0" rtlCol="0" anchor="t"/>
          <a:lstStyle/>
          <a:p>
            <a:pPr marL="0" indent="0">
              <a:lnSpc>
                <a:spcPts val="12050"/>
              </a:lnSpc>
              <a:buNone/>
            </a:pPr>
            <a:r>
              <a:rPr lang="en-US" sz="9650" kern="0" spc="-290" dirty="0">
                <a:solidFill>
                  <a:srgbClr val="2C3F42"/>
                </a:solidFill>
                <a:latin typeface="Bitter Medium" pitchFamily="34" charset="0"/>
                <a:ea typeface="Bitter Medium" pitchFamily="34" charset="-122"/>
                <a:cs typeface="Bitter Medium" pitchFamily="34" charset="-120"/>
              </a:rPr>
              <a:t>THANKYOU</a:t>
            </a:r>
            <a:endParaRPr lang="en-US" sz="9650" dirty="0"/>
          </a:p>
        </p:txBody>
      </p:sp>
      <p:sp>
        <p:nvSpPr>
          <p:cNvPr id="5" name="Text 1"/>
          <p:cNvSpPr/>
          <p:nvPr/>
        </p:nvSpPr>
        <p:spPr>
          <a:xfrm>
            <a:off x="6346508" y="2580323"/>
            <a:ext cx="7423785" cy="1535906"/>
          </a:xfrm>
          <a:prstGeom prst="rect">
            <a:avLst/>
          </a:prstGeom>
          <a:noFill/>
        </p:spPr>
        <p:txBody>
          <a:bodyPr wrap="none" lIns="0" tIns="0" rIns="0" bIns="0" rtlCol="0" anchor="t"/>
          <a:lstStyle/>
          <a:p>
            <a:pPr marL="0" indent="0">
              <a:lnSpc>
                <a:spcPts val="12050"/>
              </a:lnSpc>
              <a:buNone/>
            </a:pPr>
            <a:r>
              <a:rPr lang="en-US" sz="9650" kern="0" spc="-290" dirty="0">
                <a:solidFill>
                  <a:srgbClr val="2C3F42"/>
                </a:solidFill>
                <a:latin typeface="Bitter Medium" pitchFamily="34" charset="0"/>
                <a:ea typeface="Bitter Medium" pitchFamily="34" charset="-122"/>
                <a:cs typeface="Bitter Medium" pitchFamily="34" charset="-120"/>
              </a:rPr>
              <a:t>Questions</a:t>
            </a:r>
            <a:endParaRPr lang="en-US" sz="9650" dirty="0"/>
          </a:p>
        </p:txBody>
      </p:sp>
      <p:sp>
        <p:nvSpPr>
          <p:cNvPr id="6" name="Text 2"/>
          <p:cNvSpPr/>
          <p:nvPr/>
        </p:nvSpPr>
        <p:spPr>
          <a:xfrm>
            <a:off x="6346508" y="4484846"/>
            <a:ext cx="7423785" cy="3071812"/>
          </a:xfrm>
          <a:prstGeom prst="rect">
            <a:avLst/>
          </a:prstGeom>
          <a:noFill/>
        </p:spPr>
        <p:txBody>
          <a:bodyPr wrap="square" lIns="0" tIns="0" rIns="0" bIns="0" rtlCol="0" anchor="t"/>
          <a:lstStyle/>
          <a:p>
            <a:pPr marL="0" indent="0">
              <a:lnSpc>
                <a:spcPts val="12050"/>
              </a:lnSpc>
              <a:buNone/>
            </a:pPr>
            <a:r>
              <a:rPr lang="en-US" sz="9650" kern="0" spc="-290" dirty="0">
                <a:solidFill>
                  <a:srgbClr val="2C3F42"/>
                </a:solidFill>
                <a:latin typeface="Bitter Medium" pitchFamily="34" charset="0"/>
                <a:ea typeface="Bitter Medium" pitchFamily="34" charset="-122"/>
                <a:cs typeface="Bitter Medium" pitchFamily="34" charset="-120"/>
              </a:rPr>
              <a:t>&amp; Clarification.</a:t>
            </a:r>
            <a:endParaRPr lang="en-US" sz="9650" dirty="0"/>
          </a:p>
        </p:txBody>
      </p:sp>
      <p:sp>
        <p:nvSpPr>
          <p:cNvPr id="7" name="Text Box 6"/>
          <p:cNvSpPr txBox="1"/>
          <p:nvPr/>
        </p:nvSpPr>
        <p:spPr>
          <a:xfrm>
            <a:off x="12573000" y="7505065"/>
            <a:ext cx="2044700" cy="724535"/>
          </a:xfrm>
          <a:prstGeom prst="rect">
            <a:avLst/>
          </a:prstGeom>
          <a:solidFill>
            <a:srgbClr val="FCF7F3"/>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0223" y="652343"/>
            <a:ext cx="5930503" cy="741283"/>
          </a:xfrm>
          <a:prstGeom prst="rect">
            <a:avLst/>
          </a:prstGeom>
          <a:noFill/>
        </p:spPr>
        <p:txBody>
          <a:bodyPr wrap="none" lIns="0" tIns="0" rIns="0" bIns="0" rtlCol="0" anchor="t"/>
          <a:lstStyle/>
          <a:p>
            <a:pPr marL="0" indent="0">
              <a:lnSpc>
                <a:spcPts val="5800"/>
              </a:lnSpc>
              <a:buNone/>
            </a:pPr>
            <a:r>
              <a:rPr lang="en-US" sz="4650" kern="0" spc="-140" dirty="0">
                <a:solidFill>
                  <a:srgbClr val="2C3F42"/>
                </a:solidFill>
                <a:latin typeface="Bitter Medium" pitchFamily="34" charset="0"/>
                <a:ea typeface="Bitter Medium" pitchFamily="34" charset="-122"/>
                <a:cs typeface="Bitter Medium" pitchFamily="34" charset="-120"/>
              </a:rPr>
              <a:t>Introduction</a:t>
            </a:r>
            <a:endParaRPr lang="en-US" sz="4650" dirty="0"/>
          </a:p>
        </p:txBody>
      </p:sp>
      <p:sp>
        <p:nvSpPr>
          <p:cNvPr id="3" name="Text 1"/>
          <p:cNvSpPr/>
          <p:nvPr/>
        </p:nvSpPr>
        <p:spPr>
          <a:xfrm>
            <a:off x="830223" y="1867972"/>
            <a:ext cx="12969954" cy="758904"/>
          </a:xfrm>
          <a:prstGeom prst="rect">
            <a:avLst/>
          </a:prstGeom>
          <a:noFill/>
        </p:spPr>
        <p:txBody>
          <a:bodyPr wrap="square" lIns="0" tIns="0" rIns="0" bIns="0" rtlCol="0" anchor="t"/>
          <a:lstStyle/>
          <a:p>
            <a:pPr marL="342900" indent="-342900" algn="l">
              <a:lnSpc>
                <a:spcPts val="2950"/>
              </a:lnSpc>
              <a:buSzPct val="100000"/>
              <a:buChar char="•"/>
            </a:pPr>
            <a:r>
              <a:rPr lang="en-US" sz="1850" kern="0" spc="-37" dirty="0">
                <a:solidFill>
                  <a:srgbClr val="2B2E3C"/>
                </a:solidFill>
                <a:latin typeface="Open Sans" pitchFamily="34" charset="0"/>
                <a:ea typeface="Open Sans" pitchFamily="34" charset="-122"/>
                <a:cs typeface="Open Sans" pitchFamily="34" charset="-120"/>
              </a:rPr>
              <a:t>Public opinion shapes business strategies in today's interconnected world, where social media influences daily decisions. Consumers constantly share opinions about the products they use, creating a rich pool of data.</a:t>
            </a:r>
            <a:endParaRPr lang="en-US" sz="1850" dirty="0"/>
          </a:p>
        </p:txBody>
      </p:sp>
      <p:sp>
        <p:nvSpPr>
          <p:cNvPr id="4" name="Text 2"/>
          <p:cNvSpPr/>
          <p:nvPr/>
        </p:nvSpPr>
        <p:spPr>
          <a:xfrm>
            <a:off x="830223" y="2709863"/>
            <a:ext cx="12969954" cy="1138357"/>
          </a:xfrm>
          <a:prstGeom prst="rect">
            <a:avLst/>
          </a:prstGeom>
          <a:noFill/>
        </p:spPr>
        <p:txBody>
          <a:bodyPr wrap="square" lIns="0" tIns="0" rIns="0" bIns="0" rtlCol="0" anchor="t"/>
          <a:lstStyle/>
          <a:p>
            <a:pPr marL="342900" indent="-342900" algn="l">
              <a:lnSpc>
                <a:spcPts val="2950"/>
              </a:lnSpc>
              <a:buSzPct val="100000"/>
              <a:buChar char="•"/>
            </a:pPr>
            <a:r>
              <a:rPr lang="en-US" sz="1850" kern="0" spc="-37" dirty="0">
                <a:solidFill>
                  <a:srgbClr val="2B2E3C"/>
                </a:solidFill>
                <a:latin typeface="Open Sans" pitchFamily="34" charset="0"/>
                <a:ea typeface="Open Sans" pitchFamily="34" charset="-122"/>
                <a:cs typeface="Open Sans" pitchFamily="34" charset="-120"/>
              </a:rPr>
              <a:t>For companies like Google and Apple, analyzing this sentiment is crucial to understanding customer perceptions, staying relevant, and adapting to trends. By leveraging sentiment analysis, businesses can align their strategies with public opinion, enhancing their competitiveness and ensuring long-term success.</a:t>
            </a:r>
            <a:endParaRPr lang="en-US" sz="1850" dirty="0"/>
          </a:p>
        </p:txBody>
      </p:sp>
      <p:pic>
        <p:nvPicPr>
          <p:cNvPr id="5" name="Image 0" descr="preencoded.png"/>
          <p:cNvPicPr>
            <a:picLocks noChangeAspect="1"/>
          </p:cNvPicPr>
          <p:nvPr/>
        </p:nvPicPr>
        <p:blipFill>
          <a:blip r:embed="rId1"/>
          <a:stretch>
            <a:fillRect/>
          </a:stretch>
        </p:blipFill>
        <p:spPr>
          <a:xfrm>
            <a:off x="830223" y="4115038"/>
            <a:ext cx="12969954" cy="2272189"/>
          </a:xfrm>
          <a:prstGeom prst="rect">
            <a:avLst/>
          </a:prstGeom>
        </p:spPr>
      </p:pic>
      <p:sp>
        <p:nvSpPr>
          <p:cNvPr id="6" name="Text 3"/>
          <p:cNvSpPr/>
          <p:nvPr/>
        </p:nvSpPr>
        <p:spPr>
          <a:xfrm>
            <a:off x="830223" y="6654046"/>
            <a:ext cx="12969954" cy="379452"/>
          </a:xfrm>
          <a:prstGeom prst="rect">
            <a:avLst/>
          </a:prstGeom>
          <a:noFill/>
        </p:spPr>
        <p:txBody>
          <a:bodyPr wrap="none" lIns="0" tIns="0" rIns="0" bIns="0" rtlCol="0" anchor="t"/>
          <a:lstStyle/>
          <a:p>
            <a:pPr marL="0" indent="0">
              <a:lnSpc>
                <a:spcPts val="2950"/>
              </a:lnSpc>
              <a:buNone/>
            </a:pPr>
            <a:endParaRPr lang="en-US" sz="1850" dirty="0"/>
          </a:p>
        </p:txBody>
      </p:sp>
      <p:sp>
        <p:nvSpPr>
          <p:cNvPr id="8" name="Text Box 7"/>
          <p:cNvSpPr txBox="1"/>
          <p:nvPr/>
        </p:nvSpPr>
        <p:spPr>
          <a:xfrm>
            <a:off x="12840970" y="7654290"/>
            <a:ext cx="1802130" cy="575310"/>
          </a:xfrm>
          <a:prstGeom prst="rect">
            <a:avLst/>
          </a:prstGeom>
          <a:solidFill>
            <a:srgbClr val="FDFAF8"/>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038463"/>
            <a:ext cx="6172200" cy="771525"/>
          </a:xfrm>
          <a:prstGeom prst="rect">
            <a:avLst/>
          </a:prstGeom>
          <a:noFill/>
        </p:spPr>
        <p:txBody>
          <a:bodyPr wrap="none" lIns="0" tIns="0" rIns="0" bIns="0" rtlCol="0" anchor="t"/>
          <a:lstStyle/>
          <a:p>
            <a:pPr marL="0" indent="0">
              <a:lnSpc>
                <a:spcPts val="6050"/>
              </a:lnSpc>
              <a:buNone/>
            </a:pPr>
            <a:r>
              <a:rPr lang="en-US" sz="4850" kern="0" spc="-146" dirty="0">
                <a:solidFill>
                  <a:srgbClr val="2C3F42"/>
                </a:solidFill>
                <a:latin typeface="Bitter Medium" pitchFamily="34" charset="0"/>
                <a:ea typeface="Bitter Medium" pitchFamily="34" charset="-122"/>
                <a:cs typeface="Bitter Medium" pitchFamily="34" charset="-120"/>
              </a:rPr>
              <a:t>Business Overview</a:t>
            </a:r>
            <a:endParaRPr lang="en-US" sz="4850" dirty="0"/>
          </a:p>
        </p:txBody>
      </p:sp>
      <p:sp>
        <p:nvSpPr>
          <p:cNvPr id="4" name="Shape 1"/>
          <p:cNvSpPr/>
          <p:nvPr/>
        </p:nvSpPr>
        <p:spPr>
          <a:xfrm>
            <a:off x="864037" y="2180273"/>
            <a:ext cx="7415927" cy="2243138"/>
          </a:xfrm>
          <a:prstGeom prst="roundRect">
            <a:avLst>
              <a:gd name="adj" fmla="val 4623"/>
            </a:avLst>
          </a:prstGeom>
          <a:solidFill>
            <a:srgbClr val="FCE2CF"/>
          </a:solidFill>
          <a:ln w="15240">
            <a:solidFill>
              <a:srgbClr val="E2C8B5"/>
            </a:solidFill>
            <a:prstDash val="solid"/>
          </a:ln>
        </p:spPr>
      </p:sp>
      <p:sp>
        <p:nvSpPr>
          <p:cNvPr id="5" name="Text 2"/>
          <p:cNvSpPr/>
          <p:nvPr/>
        </p:nvSpPr>
        <p:spPr>
          <a:xfrm>
            <a:off x="1126093" y="2442329"/>
            <a:ext cx="3335179" cy="385763"/>
          </a:xfrm>
          <a:prstGeom prst="rect">
            <a:avLst/>
          </a:prstGeom>
          <a:noFill/>
        </p:spPr>
        <p:txBody>
          <a:bodyPr wrap="none" lIns="0" tIns="0" rIns="0" bIns="0" rtlCol="0" anchor="t"/>
          <a:lstStyle/>
          <a:p>
            <a:pPr marL="0" indent="0">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Sentiment Flow Analysis</a:t>
            </a:r>
            <a:endParaRPr lang="en-US" sz="2400" dirty="0"/>
          </a:p>
        </p:txBody>
      </p:sp>
      <p:sp>
        <p:nvSpPr>
          <p:cNvPr id="6" name="Text 3"/>
          <p:cNvSpPr/>
          <p:nvPr/>
        </p:nvSpPr>
        <p:spPr>
          <a:xfrm>
            <a:off x="1126093" y="2976205"/>
            <a:ext cx="6891814" cy="1185148"/>
          </a:xfrm>
          <a:prstGeom prst="rect">
            <a:avLst/>
          </a:prstGeom>
          <a:noFill/>
        </p:spPr>
        <p:txBody>
          <a:bodyPr wrap="square" lIns="0" tIns="0" rIns="0" bIns="0" rtlCol="0" anchor="t"/>
          <a:lstStyle/>
          <a:p>
            <a:pPr marL="0" indent="0">
              <a:lnSpc>
                <a:spcPts val="3100"/>
              </a:lnSpc>
              <a:buNone/>
            </a:pPr>
            <a:r>
              <a:rPr lang="en-US" sz="1900" kern="0" spc="-39" dirty="0">
                <a:solidFill>
                  <a:srgbClr val="2B2E3C"/>
                </a:solidFill>
                <a:latin typeface="Open Sans" pitchFamily="34" charset="0"/>
                <a:ea typeface="Open Sans" pitchFamily="34" charset="-122"/>
                <a:cs typeface="Open Sans" pitchFamily="34" charset="-120"/>
              </a:rPr>
              <a:t>Aims to tackle the real world problem  related to understanding public sentiment towards Apple and Google products on Twitter .</a:t>
            </a:r>
            <a:endParaRPr lang="en-US" sz="1900" dirty="0"/>
          </a:p>
        </p:txBody>
      </p:sp>
      <p:sp>
        <p:nvSpPr>
          <p:cNvPr id="7" name="Shape 4"/>
          <p:cNvSpPr/>
          <p:nvPr/>
        </p:nvSpPr>
        <p:spPr>
          <a:xfrm>
            <a:off x="864037" y="4670227"/>
            <a:ext cx="7415927" cy="1848088"/>
          </a:xfrm>
          <a:prstGeom prst="roundRect">
            <a:avLst>
              <a:gd name="adj" fmla="val 5611"/>
            </a:avLst>
          </a:prstGeom>
          <a:solidFill>
            <a:srgbClr val="FCE2CF"/>
          </a:solidFill>
          <a:ln w="15240">
            <a:solidFill>
              <a:srgbClr val="E2C8B5"/>
            </a:solidFill>
            <a:prstDash val="solid"/>
          </a:ln>
        </p:spPr>
      </p:sp>
      <p:sp>
        <p:nvSpPr>
          <p:cNvPr id="8" name="Text 5"/>
          <p:cNvSpPr/>
          <p:nvPr/>
        </p:nvSpPr>
        <p:spPr>
          <a:xfrm>
            <a:off x="1126093" y="4932283"/>
            <a:ext cx="3086100" cy="385763"/>
          </a:xfrm>
          <a:prstGeom prst="rect">
            <a:avLst/>
          </a:prstGeom>
          <a:noFill/>
        </p:spPr>
        <p:txBody>
          <a:bodyPr wrap="none" lIns="0" tIns="0" rIns="0" bIns="0" rtlCol="0" anchor="t"/>
          <a:lstStyle/>
          <a:p>
            <a:pPr marL="0" indent="0">
              <a:lnSpc>
                <a:spcPts val="3000"/>
              </a:lnSpc>
              <a:buNone/>
            </a:pPr>
            <a:r>
              <a:rPr lang="en-US" sz="2400" kern="0" spc="-73" dirty="0">
                <a:solidFill>
                  <a:srgbClr val="2B2E3C"/>
                </a:solidFill>
                <a:latin typeface="Bitter Medium" pitchFamily="34" charset="0"/>
                <a:ea typeface="Bitter Medium" pitchFamily="34" charset="-122"/>
                <a:cs typeface="Bitter Medium" pitchFamily="34" charset="-120"/>
              </a:rPr>
              <a:t>Key Stakeholders </a:t>
            </a:r>
            <a:endParaRPr lang="en-US" sz="2400" dirty="0"/>
          </a:p>
        </p:txBody>
      </p:sp>
      <p:sp>
        <p:nvSpPr>
          <p:cNvPr id="9" name="Text 6"/>
          <p:cNvSpPr/>
          <p:nvPr/>
        </p:nvSpPr>
        <p:spPr>
          <a:xfrm>
            <a:off x="1126093" y="5466159"/>
            <a:ext cx="6891814" cy="790099"/>
          </a:xfrm>
          <a:prstGeom prst="rect">
            <a:avLst/>
          </a:prstGeom>
          <a:noFill/>
        </p:spPr>
        <p:txBody>
          <a:bodyPr wrap="square" lIns="0" tIns="0" rIns="0" bIns="0" rtlCol="0" anchor="t"/>
          <a:lstStyle/>
          <a:p>
            <a:pPr marL="0" indent="0">
              <a:lnSpc>
                <a:spcPts val="3100"/>
              </a:lnSpc>
              <a:buNone/>
            </a:pPr>
            <a:r>
              <a:rPr lang="en-US" sz="1900" kern="0" spc="-39" dirty="0">
                <a:solidFill>
                  <a:srgbClr val="2B2E3C"/>
                </a:solidFill>
                <a:latin typeface="Open Sans" pitchFamily="34" charset="0"/>
                <a:ea typeface="Open Sans" pitchFamily="34" charset="-122"/>
                <a:cs typeface="Open Sans" pitchFamily="34" charset="-120"/>
              </a:rPr>
              <a:t>Apple, Google, and their dedicated teams (marketing&amp; Customer support).</a:t>
            </a:r>
            <a:endParaRPr lang="en-US" sz="1900" dirty="0"/>
          </a:p>
        </p:txBody>
      </p:sp>
      <p:sp>
        <p:nvSpPr>
          <p:cNvPr id="10" name="Text 7"/>
          <p:cNvSpPr/>
          <p:nvPr/>
        </p:nvSpPr>
        <p:spPr>
          <a:xfrm>
            <a:off x="864037" y="6795968"/>
            <a:ext cx="7415927" cy="395049"/>
          </a:xfrm>
          <a:prstGeom prst="rect">
            <a:avLst/>
          </a:prstGeom>
          <a:noFill/>
        </p:spPr>
        <p:txBody>
          <a:bodyPr wrap="none" lIns="0" tIns="0" rIns="0" bIns="0" rtlCol="0" anchor="t"/>
          <a:lstStyle/>
          <a:p>
            <a:pPr marL="0" indent="0">
              <a:lnSpc>
                <a:spcPts val="3100"/>
              </a:lnSpc>
              <a:buNone/>
            </a:pP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8892" y="670203"/>
            <a:ext cx="4706660" cy="588288"/>
          </a:xfrm>
          <a:prstGeom prst="rect">
            <a:avLst/>
          </a:prstGeom>
          <a:noFill/>
        </p:spPr>
        <p:txBody>
          <a:bodyPr wrap="none" lIns="0" tIns="0" rIns="0" bIns="0" rtlCol="0" anchor="t"/>
          <a:lstStyle/>
          <a:p>
            <a:pPr marL="0" indent="0">
              <a:lnSpc>
                <a:spcPts val="4600"/>
              </a:lnSpc>
              <a:buNone/>
            </a:pPr>
            <a:r>
              <a:rPr lang="en-US" sz="3700" kern="0" spc="-111" dirty="0">
                <a:solidFill>
                  <a:srgbClr val="2C3F42"/>
                </a:solidFill>
                <a:latin typeface="Bitter Medium" pitchFamily="34" charset="0"/>
                <a:ea typeface="Bitter Medium" pitchFamily="34" charset="-122"/>
                <a:cs typeface="Bitter Medium" pitchFamily="34" charset="-120"/>
              </a:rPr>
              <a:t>Business Problem</a:t>
            </a:r>
            <a:endParaRPr lang="en-US" sz="3700" dirty="0"/>
          </a:p>
        </p:txBody>
      </p:sp>
      <p:sp>
        <p:nvSpPr>
          <p:cNvPr id="3" name="Text 1"/>
          <p:cNvSpPr/>
          <p:nvPr/>
        </p:nvSpPr>
        <p:spPr>
          <a:xfrm>
            <a:off x="658892" y="1634966"/>
            <a:ext cx="13312616" cy="903327"/>
          </a:xfrm>
          <a:prstGeom prst="rect">
            <a:avLst/>
          </a:prstGeom>
          <a:noFill/>
        </p:spPr>
        <p:txBody>
          <a:bodyPr wrap="square" lIns="0" tIns="0" rIns="0" bIns="0" rtlCol="0" anchor="t"/>
          <a:lstStyle/>
          <a:p>
            <a:pPr marL="0" indent="0">
              <a:lnSpc>
                <a:spcPts val="2350"/>
              </a:lnSpc>
              <a:buNone/>
            </a:pPr>
            <a:r>
              <a:rPr lang="en-US" sz="1450" kern="0" spc="-30" dirty="0">
                <a:solidFill>
                  <a:srgbClr val="2B2E3C"/>
                </a:solidFill>
                <a:latin typeface="Open Sans" pitchFamily="34" charset="0"/>
                <a:ea typeface="Open Sans" pitchFamily="34" charset="-122"/>
                <a:cs typeface="Open Sans" pitchFamily="34" charset="-120"/>
              </a:rPr>
              <a:t>This project analyzes Twitter sentiments to understand customer satisfaction with Apple and Google products. We classify tweets as positive, negative, or neutral, providing insights into customer feedback. This data can help </a:t>
            </a:r>
            <a:r>
              <a:rPr lang="en-US" sz="1450" b="1" kern="0" spc="-30" dirty="0">
                <a:solidFill>
                  <a:srgbClr val="2B2E3C"/>
                </a:solidFill>
                <a:latin typeface="Open Sans" pitchFamily="34" charset="0"/>
                <a:ea typeface="Open Sans" pitchFamily="34" charset="-122"/>
                <a:cs typeface="Open Sans" pitchFamily="34" charset="-120"/>
              </a:rPr>
              <a:t>identify emerging issues, guide product improvements</a:t>
            </a:r>
            <a:r>
              <a:rPr lang="en-US" sz="1450" kern="0" spc="-30" dirty="0">
                <a:solidFill>
                  <a:srgbClr val="2B2E3C"/>
                </a:solidFill>
                <a:latin typeface="Open Sans" pitchFamily="34" charset="0"/>
                <a:ea typeface="Open Sans" pitchFamily="34" charset="-122"/>
                <a:cs typeface="Open Sans" pitchFamily="34" charset="-120"/>
              </a:rPr>
              <a:t>, and </a:t>
            </a:r>
            <a:r>
              <a:rPr lang="en-US" sz="1450" b="1" kern="0" spc="-30" dirty="0">
                <a:solidFill>
                  <a:srgbClr val="2B2E3C"/>
                </a:solidFill>
                <a:latin typeface="Open Sans" pitchFamily="34" charset="0"/>
                <a:ea typeface="Open Sans" pitchFamily="34" charset="-122"/>
                <a:cs typeface="Open Sans" pitchFamily="34" charset="-120"/>
              </a:rPr>
              <a:t>inform marketing and customer support strategies.</a:t>
            </a:r>
            <a:r>
              <a:rPr lang="en-US" sz="1450" kern="0" spc="-30" dirty="0">
                <a:solidFill>
                  <a:srgbClr val="2B2E3C"/>
                </a:solidFill>
                <a:latin typeface="Open Sans" pitchFamily="34" charset="0"/>
                <a:ea typeface="Open Sans" pitchFamily="34" charset="-122"/>
                <a:cs typeface="Open Sans" pitchFamily="34" charset="-120"/>
              </a:rPr>
              <a:t>understand customer satisfaction, identify potential issues and tailor their responses accordingly.</a:t>
            </a:r>
            <a:endParaRPr lang="en-US" sz="1450" dirty="0"/>
          </a:p>
        </p:txBody>
      </p:sp>
      <p:sp>
        <p:nvSpPr>
          <p:cNvPr id="4" name="Text 2"/>
          <p:cNvSpPr/>
          <p:nvPr/>
        </p:nvSpPr>
        <p:spPr>
          <a:xfrm>
            <a:off x="658892" y="2749987"/>
            <a:ext cx="13312616" cy="301109"/>
          </a:xfrm>
          <a:prstGeom prst="rect">
            <a:avLst/>
          </a:prstGeom>
          <a:noFill/>
        </p:spPr>
        <p:txBody>
          <a:bodyPr wrap="none" lIns="0" tIns="0" rIns="0" bIns="0" rtlCol="0" anchor="t"/>
          <a:lstStyle/>
          <a:p>
            <a:pPr marL="0" indent="0">
              <a:lnSpc>
                <a:spcPts val="2350"/>
              </a:lnSpc>
              <a:buNone/>
            </a:pPr>
            <a:endParaRPr lang="en-US" sz="1450" dirty="0"/>
          </a:p>
        </p:txBody>
      </p:sp>
      <p:pic>
        <p:nvPicPr>
          <p:cNvPr id="5" name="Image 0" descr="preencoded.png"/>
          <p:cNvPicPr>
            <a:picLocks noChangeAspect="1"/>
          </p:cNvPicPr>
          <p:nvPr/>
        </p:nvPicPr>
        <p:blipFill>
          <a:blip r:embed="rId1"/>
          <a:stretch>
            <a:fillRect/>
          </a:stretch>
        </p:blipFill>
        <p:spPr>
          <a:xfrm>
            <a:off x="658892" y="3262789"/>
            <a:ext cx="11166515" cy="3271004"/>
          </a:xfrm>
          <a:prstGeom prst="rect">
            <a:avLst/>
          </a:prstGeom>
        </p:spPr>
      </p:pic>
      <p:sp>
        <p:nvSpPr>
          <p:cNvPr id="6" name="Text 3"/>
          <p:cNvSpPr/>
          <p:nvPr/>
        </p:nvSpPr>
        <p:spPr>
          <a:xfrm>
            <a:off x="658892" y="6745486"/>
            <a:ext cx="13312616" cy="301109"/>
          </a:xfrm>
          <a:prstGeom prst="rect">
            <a:avLst/>
          </a:prstGeom>
          <a:noFill/>
        </p:spPr>
        <p:txBody>
          <a:bodyPr wrap="none" lIns="0" tIns="0" rIns="0" bIns="0" rtlCol="0" anchor="t"/>
          <a:lstStyle/>
          <a:p>
            <a:pPr marL="0" indent="0">
              <a:lnSpc>
                <a:spcPts val="2350"/>
              </a:lnSpc>
              <a:buNone/>
            </a:pPr>
            <a:endParaRPr lang="en-US" sz="1450" dirty="0"/>
          </a:p>
        </p:txBody>
      </p:sp>
      <p:sp>
        <p:nvSpPr>
          <p:cNvPr id="7" name="Text 4"/>
          <p:cNvSpPr/>
          <p:nvPr/>
        </p:nvSpPr>
        <p:spPr>
          <a:xfrm>
            <a:off x="658892" y="7258288"/>
            <a:ext cx="13312616" cy="301109"/>
          </a:xfrm>
          <a:prstGeom prst="rect">
            <a:avLst/>
          </a:prstGeom>
          <a:noFill/>
        </p:spPr>
        <p:txBody>
          <a:bodyPr wrap="none" lIns="0" tIns="0" rIns="0" bIns="0" rtlCol="0" anchor="t"/>
          <a:lstStyle/>
          <a:p>
            <a:pPr marL="0" indent="0">
              <a:lnSpc>
                <a:spcPts val="2350"/>
              </a:lnSpc>
              <a:buNone/>
            </a:pPr>
            <a:endParaRPr lang="en-US" sz="1450" dirty="0"/>
          </a:p>
        </p:txBody>
      </p:sp>
      <p:sp>
        <p:nvSpPr>
          <p:cNvPr id="8" name="Text Box 7"/>
          <p:cNvSpPr txBox="1"/>
          <p:nvPr/>
        </p:nvSpPr>
        <p:spPr>
          <a:xfrm>
            <a:off x="12738735" y="7590155"/>
            <a:ext cx="1891030" cy="639445"/>
          </a:xfrm>
          <a:prstGeom prst="rect">
            <a:avLst/>
          </a:prstGeom>
          <a:solidFill>
            <a:srgbClr val="FDF9F6"/>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292537" y="1664137"/>
            <a:ext cx="4901327" cy="4901327"/>
          </a:xfrm>
          <a:prstGeom prst="rect">
            <a:avLst/>
          </a:prstGeom>
        </p:spPr>
      </p:pic>
      <p:sp>
        <p:nvSpPr>
          <p:cNvPr id="4" name="Text 0"/>
          <p:cNvSpPr/>
          <p:nvPr/>
        </p:nvSpPr>
        <p:spPr>
          <a:xfrm>
            <a:off x="6305669" y="659011"/>
            <a:ext cx="5852398" cy="731401"/>
          </a:xfrm>
          <a:prstGeom prst="rect">
            <a:avLst/>
          </a:prstGeom>
          <a:noFill/>
        </p:spPr>
        <p:txBody>
          <a:bodyPr wrap="none" lIns="0" tIns="0" rIns="0" bIns="0" rtlCol="0" anchor="t"/>
          <a:lstStyle/>
          <a:p>
            <a:pPr marL="0" indent="0">
              <a:lnSpc>
                <a:spcPts val="5750"/>
              </a:lnSpc>
              <a:buNone/>
            </a:pPr>
            <a:r>
              <a:rPr lang="en-US" sz="4600" kern="0" spc="-138" dirty="0">
                <a:solidFill>
                  <a:srgbClr val="2C3F42"/>
                </a:solidFill>
                <a:latin typeface="Bitter Medium" pitchFamily="34" charset="0"/>
                <a:ea typeface="Bitter Medium" pitchFamily="34" charset="-122"/>
                <a:cs typeface="Bitter Medium" pitchFamily="34" charset="-120"/>
              </a:rPr>
              <a:t>Objectives</a:t>
            </a:r>
            <a:endParaRPr lang="en-US" sz="4600" dirty="0"/>
          </a:p>
        </p:txBody>
      </p:sp>
      <p:sp>
        <p:nvSpPr>
          <p:cNvPr id="5" name="Shape 1"/>
          <p:cNvSpPr/>
          <p:nvPr/>
        </p:nvSpPr>
        <p:spPr>
          <a:xfrm>
            <a:off x="6305669" y="1741527"/>
            <a:ext cx="7505462" cy="2112883"/>
          </a:xfrm>
          <a:prstGeom prst="roundRect">
            <a:avLst>
              <a:gd name="adj" fmla="val 4653"/>
            </a:avLst>
          </a:prstGeom>
          <a:solidFill>
            <a:srgbClr val="FCE2CF"/>
          </a:solidFill>
          <a:ln w="7620">
            <a:solidFill>
              <a:srgbClr val="E2C8B5"/>
            </a:solidFill>
            <a:prstDash val="solid"/>
          </a:ln>
        </p:spPr>
      </p:sp>
      <p:sp>
        <p:nvSpPr>
          <p:cNvPr id="6" name="Text 2"/>
          <p:cNvSpPr/>
          <p:nvPr/>
        </p:nvSpPr>
        <p:spPr>
          <a:xfrm>
            <a:off x="6547366" y="1983224"/>
            <a:ext cx="2926199" cy="365760"/>
          </a:xfrm>
          <a:prstGeom prst="rect">
            <a:avLst/>
          </a:prstGeom>
          <a:noFill/>
        </p:spPr>
        <p:txBody>
          <a:bodyPr wrap="none" lIns="0" tIns="0" rIns="0" bIns="0" rtlCol="0" anchor="t"/>
          <a:lstStyle/>
          <a:p>
            <a:pPr marL="0" indent="0">
              <a:lnSpc>
                <a:spcPts val="2850"/>
              </a:lnSpc>
              <a:buNone/>
            </a:pPr>
            <a:r>
              <a:rPr lang="en-US" sz="2300" kern="0" spc="-69" dirty="0">
                <a:solidFill>
                  <a:srgbClr val="2B2E3C"/>
                </a:solidFill>
                <a:latin typeface="Bitter Medium" pitchFamily="34" charset="0"/>
                <a:ea typeface="Bitter Medium" pitchFamily="34" charset="-122"/>
                <a:cs typeface="Bitter Medium" pitchFamily="34" charset="-120"/>
              </a:rPr>
              <a:t>Key Objective</a:t>
            </a:r>
            <a:endParaRPr lang="en-US" sz="2300" dirty="0"/>
          </a:p>
        </p:txBody>
      </p:sp>
      <p:sp>
        <p:nvSpPr>
          <p:cNvPr id="7" name="Text 3"/>
          <p:cNvSpPr/>
          <p:nvPr/>
        </p:nvSpPr>
        <p:spPr>
          <a:xfrm>
            <a:off x="6547366" y="2489359"/>
            <a:ext cx="7022068" cy="1123355"/>
          </a:xfrm>
          <a:prstGeom prst="rect">
            <a:avLst/>
          </a:prstGeom>
          <a:noFill/>
        </p:spPr>
        <p:txBody>
          <a:bodyPr wrap="square" lIns="0" tIns="0" rIns="0" bIns="0" rtlCol="0" anchor="t"/>
          <a:lstStyle/>
          <a:p>
            <a:pPr marL="0" indent="0">
              <a:lnSpc>
                <a:spcPts val="2900"/>
              </a:lnSpc>
              <a:buNone/>
            </a:pPr>
            <a:r>
              <a:rPr lang="en-US" sz="1800" kern="0" spc="-37" dirty="0">
                <a:solidFill>
                  <a:srgbClr val="2B2E3C"/>
                </a:solidFill>
                <a:latin typeface="Open Sans" pitchFamily="34" charset="0"/>
                <a:ea typeface="Open Sans" pitchFamily="34" charset="-122"/>
                <a:cs typeface="Open Sans" pitchFamily="34" charset="-120"/>
              </a:rPr>
              <a:t>Develop an NLP multiclass classification model for sentiment analysis to categorize sentiments as Positive, Negative, or Neutral, with a target accuracy and recall above 80%.</a:t>
            </a:r>
            <a:endParaRPr lang="en-US" sz="1800" dirty="0"/>
          </a:p>
        </p:txBody>
      </p:sp>
      <p:sp>
        <p:nvSpPr>
          <p:cNvPr id="8" name="Shape 4"/>
          <p:cNvSpPr/>
          <p:nvPr/>
        </p:nvSpPr>
        <p:spPr>
          <a:xfrm>
            <a:off x="6305669" y="4088487"/>
            <a:ext cx="7505462" cy="3481983"/>
          </a:xfrm>
          <a:prstGeom prst="roundRect">
            <a:avLst>
              <a:gd name="adj" fmla="val 2824"/>
            </a:avLst>
          </a:prstGeom>
          <a:solidFill>
            <a:srgbClr val="FCE2CF"/>
          </a:solidFill>
          <a:ln w="7620">
            <a:solidFill>
              <a:srgbClr val="E2C8B5"/>
            </a:solidFill>
            <a:prstDash val="solid"/>
          </a:ln>
        </p:spPr>
      </p:sp>
      <p:sp>
        <p:nvSpPr>
          <p:cNvPr id="9" name="Text 5"/>
          <p:cNvSpPr/>
          <p:nvPr/>
        </p:nvSpPr>
        <p:spPr>
          <a:xfrm>
            <a:off x="6547366" y="4330184"/>
            <a:ext cx="2926199" cy="365760"/>
          </a:xfrm>
          <a:prstGeom prst="rect">
            <a:avLst/>
          </a:prstGeom>
          <a:noFill/>
        </p:spPr>
        <p:txBody>
          <a:bodyPr wrap="none" lIns="0" tIns="0" rIns="0" bIns="0" rtlCol="0" anchor="t"/>
          <a:lstStyle/>
          <a:p>
            <a:pPr marL="0" indent="0">
              <a:lnSpc>
                <a:spcPts val="2850"/>
              </a:lnSpc>
              <a:buNone/>
            </a:pPr>
            <a:r>
              <a:rPr lang="en-US" sz="2300" kern="0" spc="-69" dirty="0">
                <a:solidFill>
                  <a:srgbClr val="2B2E3C"/>
                </a:solidFill>
                <a:latin typeface="Bitter Medium" pitchFamily="34" charset="0"/>
                <a:ea typeface="Bitter Medium" pitchFamily="34" charset="-122"/>
                <a:cs typeface="Bitter Medium" pitchFamily="34" charset="-120"/>
              </a:rPr>
              <a:t>Specific Objectives</a:t>
            </a:r>
            <a:endParaRPr lang="en-US" sz="2300" dirty="0"/>
          </a:p>
        </p:txBody>
      </p:sp>
      <p:sp>
        <p:nvSpPr>
          <p:cNvPr id="10" name="Text 6"/>
          <p:cNvSpPr/>
          <p:nvPr/>
        </p:nvSpPr>
        <p:spPr>
          <a:xfrm>
            <a:off x="6547366" y="4836319"/>
            <a:ext cx="7022068" cy="748903"/>
          </a:xfrm>
          <a:prstGeom prst="rect">
            <a:avLst/>
          </a:prstGeom>
          <a:noFill/>
        </p:spPr>
        <p:txBody>
          <a:bodyPr wrap="square" lIns="0" tIns="0" rIns="0" bIns="0" rtlCol="0" anchor="t"/>
          <a:lstStyle/>
          <a:p>
            <a:pPr marL="342900" indent="-342900" algn="l">
              <a:lnSpc>
                <a:spcPts val="2900"/>
              </a:lnSpc>
              <a:buSzPct val="100000"/>
              <a:buFont typeface="+mj-lt"/>
              <a:buAutoNum type="arabicPeriod"/>
            </a:pPr>
            <a:r>
              <a:rPr lang="en-US" sz="1800" kern="0" spc="-37" dirty="0">
                <a:solidFill>
                  <a:srgbClr val="2B2E3C"/>
                </a:solidFill>
                <a:latin typeface="Open Sans" pitchFamily="34" charset="0"/>
                <a:ea typeface="Open Sans" pitchFamily="34" charset="-122"/>
                <a:cs typeface="Open Sans" pitchFamily="34" charset="-120"/>
              </a:rPr>
              <a:t>To Identify the most common words used in the dataset using Word Cloud .</a:t>
            </a:r>
            <a:endParaRPr lang="en-US" sz="1800" dirty="0"/>
          </a:p>
        </p:txBody>
      </p:sp>
      <p:sp>
        <p:nvSpPr>
          <p:cNvPr id="11" name="Text 7"/>
          <p:cNvSpPr/>
          <p:nvPr/>
        </p:nvSpPr>
        <p:spPr>
          <a:xfrm>
            <a:off x="6547366" y="5667137"/>
            <a:ext cx="7022068" cy="748903"/>
          </a:xfrm>
          <a:prstGeom prst="rect">
            <a:avLst/>
          </a:prstGeom>
          <a:noFill/>
        </p:spPr>
        <p:txBody>
          <a:bodyPr wrap="square" lIns="0" tIns="0" rIns="0" bIns="0" rtlCol="0" anchor="t"/>
          <a:lstStyle/>
          <a:p>
            <a:pPr marL="342900" indent="-342900" algn="l">
              <a:lnSpc>
                <a:spcPts val="2900"/>
              </a:lnSpc>
              <a:buSzPct val="100000"/>
              <a:buFont typeface="+mj-lt"/>
              <a:buAutoNum type="arabicPeriod" startAt="2"/>
            </a:pPr>
            <a:r>
              <a:rPr lang="en-US" sz="1800" kern="0" spc="-37" dirty="0">
                <a:solidFill>
                  <a:srgbClr val="2B2E3C"/>
                </a:solidFill>
                <a:latin typeface="Open Sans" pitchFamily="34" charset="0"/>
                <a:ea typeface="Open Sans" pitchFamily="34" charset="-122"/>
                <a:cs typeface="Open Sans" pitchFamily="34" charset="-120"/>
              </a:rPr>
              <a:t>To confirm the most common words that are positively and negatively tagged</a:t>
            </a:r>
            <a:endParaRPr lang="en-US" sz="1800" dirty="0"/>
          </a:p>
        </p:txBody>
      </p:sp>
      <p:sp>
        <p:nvSpPr>
          <p:cNvPr id="12" name="Text 8"/>
          <p:cNvSpPr/>
          <p:nvPr/>
        </p:nvSpPr>
        <p:spPr>
          <a:xfrm>
            <a:off x="6547366" y="6497955"/>
            <a:ext cx="7022068" cy="374452"/>
          </a:xfrm>
          <a:prstGeom prst="rect">
            <a:avLst/>
          </a:prstGeom>
          <a:noFill/>
        </p:spPr>
        <p:txBody>
          <a:bodyPr wrap="none" lIns="0" tIns="0" rIns="0" bIns="0" rtlCol="0" anchor="t"/>
          <a:lstStyle/>
          <a:p>
            <a:pPr marL="342900" indent="-342900" algn="l">
              <a:lnSpc>
                <a:spcPts val="2900"/>
              </a:lnSpc>
              <a:buSzPct val="100000"/>
              <a:buFont typeface="+mj-lt"/>
              <a:buAutoNum type="arabicPeriod" startAt="3"/>
            </a:pPr>
            <a:r>
              <a:rPr lang="en-US" sz="1800" kern="0" spc="-37" dirty="0">
                <a:solidFill>
                  <a:srgbClr val="2B2E3C"/>
                </a:solidFill>
                <a:latin typeface="Open Sans" pitchFamily="34" charset="0"/>
                <a:ea typeface="Open Sans" pitchFamily="34" charset="-122"/>
                <a:cs typeface="Open Sans" pitchFamily="34" charset="-120"/>
              </a:rPr>
              <a:t>To recognize the most opined products by users</a:t>
            </a:r>
            <a:endParaRPr lang="en-US" sz="1800" dirty="0"/>
          </a:p>
        </p:txBody>
      </p:sp>
      <p:sp>
        <p:nvSpPr>
          <p:cNvPr id="13" name="Text 9"/>
          <p:cNvSpPr/>
          <p:nvPr/>
        </p:nvSpPr>
        <p:spPr>
          <a:xfrm>
            <a:off x="6547366" y="6954322"/>
            <a:ext cx="7022068" cy="374452"/>
          </a:xfrm>
          <a:prstGeom prst="rect">
            <a:avLst/>
          </a:prstGeom>
          <a:noFill/>
        </p:spPr>
        <p:txBody>
          <a:bodyPr wrap="none" lIns="0" tIns="0" rIns="0" bIns="0" rtlCol="0" anchor="t"/>
          <a:lstStyle/>
          <a:p>
            <a:pPr marL="342900" indent="-342900" algn="l">
              <a:lnSpc>
                <a:spcPts val="2900"/>
              </a:lnSpc>
              <a:buSzPct val="100000"/>
              <a:buFont typeface="+mj-lt"/>
              <a:buAutoNum type="arabicPeriod" startAt="4"/>
            </a:pPr>
            <a:r>
              <a:rPr lang="en-US" sz="1800" kern="0" spc="-37" dirty="0">
                <a:solidFill>
                  <a:srgbClr val="2B2E3C"/>
                </a:solidFill>
                <a:latin typeface="Open Sans" pitchFamily="34" charset="0"/>
                <a:ea typeface="Open Sans" pitchFamily="34" charset="-122"/>
                <a:cs typeface="Open Sans" pitchFamily="34" charset="-120"/>
              </a:rPr>
              <a:t>To spot the distribution of sentiments</a:t>
            </a:r>
            <a:endParaRPr lang="en-US" sz="1800" dirty="0"/>
          </a:p>
        </p:txBody>
      </p:sp>
      <p:sp>
        <p:nvSpPr>
          <p:cNvPr id="14" name="Text Box 13"/>
          <p:cNvSpPr txBox="1"/>
          <p:nvPr/>
        </p:nvSpPr>
        <p:spPr>
          <a:xfrm>
            <a:off x="12840970" y="7718425"/>
            <a:ext cx="1764030" cy="534035"/>
          </a:xfrm>
          <a:prstGeom prst="rect">
            <a:avLst/>
          </a:prstGeom>
          <a:solidFill>
            <a:srgbClr val="FDF9F6"/>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7577" y="485537"/>
            <a:ext cx="4411623" cy="551378"/>
          </a:xfrm>
          <a:prstGeom prst="rect">
            <a:avLst/>
          </a:prstGeom>
          <a:noFill/>
        </p:spPr>
        <p:txBody>
          <a:bodyPr wrap="none" lIns="0" tIns="0" rIns="0" bIns="0" rtlCol="0" anchor="t"/>
          <a:lstStyle/>
          <a:p>
            <a:pPr marL="0" indent="0">
              <a:lnSpc>
                <a:spcPts val="4300"/>
              </a:lnSpc>
              <a:buNone/>
            </a:pPr>
            <a:r>
              <a:rPr lang="en-US" sz="3450" kern="0" spc="-104" dirty="0">
                <a:solidFill>
                  <a:srgbClr val="2C3F42"/>
                </a:solidFill>
                <a:latin typeface="Bitter Medium" pitchFamily="34" charset="0"/>
                <a:ea typeface="Bitter Medium" pitchFamily="34" charset="-122"/>
                <a:cs typeface="Bitter Medium" pitchFamily="34" charset="-120"/>
              </a:rPr>
              <a:t>Data Understanding </a:t>
            </a:r>
            <a:endParaRPr lang="en-US" sz="3450" dirty="0"/>
          </a:p>
        </p:txBody>
      </p:sp>
      <p:sp>
        <p:nvSpPr>
          <p:cNvPr id="4" name="Shape 1"/>
          <p:cNvSpPr/>
          <p:nvPr/>
        </p:nvSpPr>
        <p:spPr>
          <a:xfrm>
            <a:off x="870823" y="1301591"/>
            <a:ext cx="22860" cy="6442472"/>
          </a:xfrm>
          <a:prstGeom prst="roundRect">
            <a:avLst>
              <a:gd name="adj" fmla="val 324221"/>
            </a:avLst>
          </a:prstGeom>
          <a:solidFill>
            <a:srgbClr val="E2C8B5"/>
          </a:solidFill>
        </p:spPr>
      </p:sp>
      <p:sp>
        <p:nvSpPr>
          <p:cNvPr id="5" name="Shape 2"/>
          <p:cNvSpPr/>
          <p:nvPr/>
        </p:nvSpPr>
        <p:spPr>
          <a:xfrm>
            <a:off x="1057870" y="1687116"/>
            <a:ext cx="617577" cy="22860"/>
          </a:xfrm>
          <a:prstGeom prst="roundRect">
            <a:avLst>
              <a:gd name="adj" fmla="val 324221"/>
            </a:avLst>
          </a:prstGeom>
          <a:solidFill>
            <a:srgbClr val="E2C8B5"/>
          </a:solidFill>
        </p:spPr>
      </p:sp>
      <p:sp>
        <p:nvSpPr>
          <p:cNvPr id="6" name="Shape 3"/>
          <p:cNvSpPr/>
          <p:nvPr/>
        </p:nvSpPr>
        <p:spPr>
          <a:xfrm>
            <a:off x="683776" y="1500068"/>
            <a:ext cx="396954" cy="396954"/>
          </a:xfrm>
          <a:prstGeom prst="roundRect">
            <a:avLst>
              <a:gd name="adj" fmla="val 18671"/>
            </a:avLst>
          </a:prstGeom>
          <a:solidFill>
            <a:srgbClr val="FCE2CF"/>
          </a:solidFill>
          <a:ln w="7620">
            <a:solidFill>
              <a:srgbClr val="E2C8B5"/>
            </a:solidFill>
            <a:prstDash val="solid"/>
          </a:ln>
        </p:spPr>
      </p:sp>
      <p:sp>
        <p:nvSpPr>
          <p:cNvPr id="7" name="Text 4"/>
          <p:cNvSpPr/>
          <p:nvPr/>
        </p:nvSpPr>
        <p:spPr>
          <a:xfrm>
            <a:off x="831294" y="1566148"/>
            <a:ext cx="101918" cy="264676"/>
          </a:xfrm>
          <a:prstGeom prst="rect">
            <a:avLst/>
          </a:prstGeom>
          <a:noFill/>
        </p:spPr>
        <p:txBody>
          <a:bodyPr wrap="none" lIns="0" tIns="0" rIns="0" bIns="0" rtlCol="0" anchor="t"/>
          <a:lstStyle/>
          <a:p>
            <a:pPr marL="0" indent="0" algn="ctr">
              <a:lnSpc>
                <a:spcPts val="2050"/>
              </a:lnSpc>
              <a:buNone/>
            </a:pPr>
            <a:r>
              <a:rPr lang="en-US" sz="2050" kern="0" spc="-63" dirty="0">
                <a:solidFill>
                  <a:srgbClr val="2B2E3C"/>
                </a:solidFill>
                <a:latin typeface="Bitter Medium" pitchFamily="34" charset="0"/>
                <a:ea typeface="Bitter Medium" pitchFamily="34" charset="-122"/>
                <a:cs typeface="Bitter Medium" pitchFamily="34" charset="-120"/>
              </a:rPr>
              <a:t>1</a:t>
            </a:r>
            <a:endParaRPr lang="en-US" sz="2050" dirty="0"/>
          </a:p>
        </p:txBody>
      </p:sp>
      <p:sp>
        <p:nvSpPr>
          <p:cNvPr id="8" name="Text 5"/>
          <p:cNvSpPr/>
          <p:nvPr/>
        </p:nvSpPr>
        <p:spPr>
          <a:xfrm>
            <a:off x="1852732" y="1478042"/>
            <a:ext cx="6673691" cy="551498"/>
          </a:xfrm>
          <a:prstGeom prst="rect">
            <a:avLst/>
          </a:prstGeom>
          <a:noFill/>
        </p:spPr>
        <p:txBody>
          <a:bodyPr wrap="square" lIns="0" tIns="0" rIns="0" bIns="0" rtlCol="0" anchor="t"/>
          <a:lstStyle/>
          <a:p>
            <a:pPr marL="0" indent="0" algn="l">
              <a:lnSpc>
                <a:spcPts val="2150"/>
              </a:lnSpc>
              <a:buNone/>
            </a:pPr>
            <a:r>
              <a:rPr lang="en-US" sz="1700" kern="0" spc="-52" dirty="0">
                <a:solidFill>
                  <a:srgbClr val="2B2E3C"/>
                </a:solidFill>
                <a:latin typeface="Bitter Medium" pitchFamily="34" charset="0"/>
                <a:ea typeface="Bitter Medium" pitchFamily="34" charset="-122"/>
                <a:cs typeface="Bitter Medium" pitchFamily="34" charset="-120"/>
              </a:rPr>
              <a:t>Source of Data: The dataset originates from</a:t>
            </a:r>
            <a:r>
              <a:rPr lang="en-US" sz="1700" b="1" kern="0" spc="-52" dirty="0">
                <a:solidFill>
                  <a:srgbClr val="2B2E3C"/>
                </a:solidFill>
                <a:latin typeface="Bitter Medium" pitchFamily="34" charset="0"/>
                <a:ea typeface="Bitter Medium" pitchFamily="34" charset="-122"/>
                <a:cs typeface="Bitter Medium" pitchFamily="34" charset="-120"/>
              </a:rPr>
              <a:t> CrowdFlower</a:t>
            </a:r>
            <a:r>
              <a:rPr lang="en-US" sz="1700" kern="0" spc="-52" dirty="0">
                <a:solidFill>
                  <a:srgbClr val="2B2E3C"/>
                </a:solidFill>
                <a:latin typeface="Bitter Medium" pitchFamily="34" charset="0"/>
                <a:ea typeface="Bitter Medium" pitchFamily="34" charset="-122"/>
                <a:cs typeface="Bitter Medium" pitchFamily="34" charset="-120"/>
              </a:rPr>
              <a:t> via </a:t>
            </a:r>
            <a:r>
              <a:rPr lang="en-US" sz="1700" b="1" kern="0" spc="-52" dirty="0">
                <a:solidFill>
                  <a:srgbClr val="2B2E3C"/>
                </a:solidFill>
                <a:latin typeface="Bitter Medium" pitchFamily="34" charset="0"/>
                <a:ea typeface="Bitter Medium" pitchFamily="34" charset="-122"/>
                <a:cs typeface="Bitter Medium" pitchFamily="34" charset="-120"/>
              </a:rPr>
              <a:t>data.worldInitial Dataset</a:t>
            </a:r>
            <a:endParaRPr lang="en-US" sz="1700" dirty="0"/>
          </a:p>
        </p:txBody>
      </p:sp>
      <p:sp>
        <p:nvSpPr>
          <p:cNvPr id="9" name="Text 6"/>
          <p:cNvSpPr/>
          <p:nvPr/>
        </p:nvSpPr>
        <p:spPr>
          <a:xfrm>
            <a:off x="1852732" y="2135386"/>
            <a:ext cx="6673691" cy="282297"/>
          </a:xfrm>
          <a:prstGeom prst="rect">
            <a:avLst/>
          </a:prstGeom>
          <a:noFill/>
        </p:spPr>
        <p:txBody>
          <a:bodyPr wrap="none" lIns="0" tIns="0" rIns="0" bIns="0" rtlCol="0" anchor="t"/>
          <a:lstStyle/>
          <a:p>
            <a:pPr marL="0" indent="0" algn="l">
              <a:lnSpc>
                <a:spcPts val="2200"/>
              </a:lnSpc>
              <a:buNone/>
            </a:pPr>
            <a:endParaRPr lang="en-US" sz="1350" dirty="0"/>
          </a:p>
        </p:txBody>
      </p:sp>
      <p:sp>
        <p:nvSpPr>
          <p:cNvPr id="10" name="Shape 7"/>
          <p:cNvSpPr/>
          <p:nvPr/>
        </p:nvSpPr>
        <p:spPr>
          <a:xfrm>
            <a:off x="1057870" y="3156109"/>
            <a:ext cx="617577" cy="22860"/>
          </a:xfrm>
          <a:prstGeom prst="roundRect">
            <a:avLst>
              <a:gd name="adj" fmla="val 324221"/>
            </a:avLst>
          </a:prstGeom>
          <a:solidFill>
            <a:srgbClr val="E2C8B5"/>
          </a:solidFill>
        </p:spPr>
      </p:sp>
      <p:sp>
        <p:nvSpPr>
          <p:cNvPr id="11" name="Shape 8"/>
          <p:cNvSpPr/>
          <p:nvPr/>
        </p:nvSpPr>
        <p:spPr>
          <a:xfrm>
            <a:off x="683776" y="2969062"/>
            <a:ext cx="396954" cy="396954"/>
          </a:xfrm>
          <a:prstGeom prst="roundRect">
            <a:avLst>
              <a:gd name="adj" fmla="val 18671"/>
            </a:avLst>
          </a:prstGeom>
          <a:solidFill>
            <a:srgbClr val="FCE2CF"/>
          </a:solidFill>
          <a:ln w="7620">
            <a:solidFill>
              <a:srgbClr val="E2C8B5"/>
            </a:solidFill>
            <a:prstDash val="solid"/>
          </a:ln>
        </p:spPr>
      </p:sp>
      <p:sp>
        <p:nvSpPr>
          <p:cNvPr id="12" name="Text 9"/>
          <p:cNvSpPr/>
          <p:nvPr/>
        </p:nvSpPr>
        <p:spPr>
          <a:xfrm>
            <a:off x="813435" y="3035141"/>
            <a:ext cx="137636" cy="264676"/>
          </a:xfrm>
          <a:prstGeom prst="rect">
            <a:avLst/>
          </a:prstGeom>
          <a:noFill/>
        </p:spPr>
        <p:txBody>
          <a:bodyPr wrap="none" lIns="0" tIns="0" rIns="0" bIns="0" rtlCol="0" anchor="t"/>
          <a:lstStyle/>
          <a:p>
            <a:pPr marL="0" indent="0" algn="ctr">
              <a:lnSpc>
                <a:spcPts val="2050"/>
              </a:lnSpc>
              <a:buNone/>
            </a:pPr>
            <a:r>
              <a:rPr lang="en-US" sz="2050" kern="0" spc="-63" dirty="0">
                <a:solidFill>
                  <a:srgbClr val="2B2E3C"/>
                </a:solidFill>
                <a:latin typeface="Bitter Medium" pitchFamily="34" charset="0"/>
                <a:ea typeface="Bitter Medium" pitchFamily="34" charset="-122"/>
                <a:cs typeface="Bitter Medium" pitchFamily="34" charset="-120"/>
              </a:rPr>
              <a:t>2</a:t>
            </a:r>
            <a:endParaRPr lang="en-US" sz="2050" dirty="0"/>
          </a:p>
        </p:txBody>
      </p:sp>
      <p:sp>
        <p:nvSpPr>
          <p:cNvPr id="13" name="Text 10"/>
          <p:cNvSpPr/>
          <p:nvPr/>
        </p:nvSpPr>
        <p:spPr>
          <a:xfrm>
            <a:off x="1852732" y="2947035"/>
            <a:ext cx="5007650" cy="275749"/>
          </a:xfrm>
          <a:prstGeom prst="rect">
            <a:avLst/>
          </a:prstGeom>
          <a:noFill/>
        </p:spPr>
        <p:txBody>
          <a:bodyPr wrap="none" lIns="0" tIns="0" rIns="0" bIns="0" rtlCol="0" anchor="t"/>
          <a:lstStyle/>
          <a:p>
            <a:pPr marL="0" indent="0" algn="l">
              <a:lnSpc>
                <a:spcPts val="2150"/>
              </a:lnSpc>
              <a:buNone/>
            </a:pPr>
            <a:r>
              <a:rPr lang="en-US" sz="1700" kern="0" spc="-52" dirty="0">
                <a:solidFill>
                  <a:srgbClr val="2B2E3C"/>
                </a:solidFill>
                <a:latin typeface="Bitter Medium" pitchFamily="34" charset="0"/>
                <a:ea typeface="Bitter Medium" pitchFamily="34" charset="-122"/>
                <a:cs typeface="Bitter Medium" pitchFamily="34" charset="-120"/>
              </a:rPr>
              <a:t>Products being focused on: </a:t>
            </a:r>
            <a:r>
              <a:rPr lang="en-US" sz="1700" b="1" kern="0" spc="-52" dirty="0">
                <a:solidFill>
                  <a:srgbClr val="2B2E3C"/>
                </a:solidFill>
                <a:latin typeface="Bitter Medium" pitchFamily="34" charset="0"/>
                <a:ea typeface="Bitter Medium" pitchFamily="34" charset="-122"/>
                <a:cs typeface="Bitter Medium" pitchFamily="34" charset="-120"/>
              </a:rPr>
              <a:t>Apple &amp; Google Products</a:t>
            </a:r>
            <a:endParaRPr lang="en-US" sz="1700" dirty="0"/>
          </a:p>
        </p:txBody>
      </p:sp>
      <p:sp>
        <p:nvSpPr>
          <p:cNvPr id="14" name="Shape 11"/>
          <p:cNvSpPr/>
          <p:nvPr/>
        </p:nvSpPr>
        <p:spPr>
          <a:xfrm>
            <a:off x="1057870" y="3961209"/>
            <a:ext cx="617577" cy="22860"/>
          </a:xfrm>
          <a:prstGeom prst="roundRect">
            <a:avLst>
              <a:gd name="adj" fmla="val 324221"/>
            </a:avLst>
          </a:prstGeom>
          <a:solidFill>
            <a:srgbClr val="E2C8B5"/>
          </a:solidFill>
        </p:spPr>
      </p:sp>
      <p:sp>
        <p:nvSpPr>
          <p:cNvPr id="15" name="Shape 12"/>
          <p:cNvSpPr/>
          <p:nvPr/>
        </p:nvSpPr>
        <p:spPr>
          <a:xfrm>
            <a:off x="683776" y="3774162"/>
            <a:ext cx="396954" cy="396954"/>
          </a:xfrm>
          <a:prstGeom prst="roundRect">
            <a:avLst>
              <a:gd name="adj" fmla="val 18671"/>
            </a:avLst>
          </a:prstGeom>
          <a:solidFill>
            <a:srgbClr val="FCE2CF"/>
          </a:solidFill>
          <a:ln w="7620">
            <a:solidFill>
              <a:srgbClr val="E2C8B5"/>
            </a:solidFill>
            <a:prstDash val="solid"/>
          </a:ln>
        </p:spPr>
      </p:sp>
      <p:sp>
        <p:nvSpPr>
          <p:cNvPr id="16" name="Text 13"/>
          <p:cNvSpPr/>
          <p:nvPr/>
        </p:nvSpPr>
        <p:spPr>
          <a:xfrm>
            <a:off x="810458" y="3840242"/>
            <a:ext cx="143470" cy="264676"/>
          </a:xfrm>
          <a:prstGeom prst="rect">
            <a:avLst/>
          </a:prstGeom>
          <a:noFill/>
        </p:spPr>
        <p:txBody>
          <a:bodyPr wrap="none" lIns="0" tIns="0" rIns="0" bIns="0" rtlCol="0" anchor="t"/>
          <a:lstStyle/>
          <a:p>
            <a:pPr marL="0" indent="0" algn="ctr">
              <a:lnSpc>
                <a:spcPts val="2050"/>
              </a:lnSpc>
              <a:buNone/>
            </a:pPr>
            <a:r>
              <a:rPr lang="en-US" sz="2050" kern="0" spc="-63" dirty="0">
                <a:solidFill>
                  <a:srgbClr val="2B2E3C"/>
                </a:solidFill>
                <a:latin typeface="Bitter Medium" pitchFamily="34" charset="0"/>
                <a:ea typeface="Bitter Medium" pitchFamily="34" charset="-122"/>
                <a:cs typeface="Bitter Medium" pitchFamily="34" charset="-120"/>
              </a:rPr>
              <a:t>3</a:t>
            </a:r>
            <a:endParaRPr lang="en-US" sz="2050" dirty="0"/>
          </a:p>
        </p:txBody>
      </p:sp>
      <p:sp>
        <p:nvSpPr>
          <p:cNvPr id="17" name="Text 14"/>
          <p:cNvSpPr/>
          <p:nvPr/>
        </p:nvSpPr>
        <p:spPr>
          <a:xfrm>
            <a:off x="1852732" y="3752136"/>
            <a:ext cx="2792849" cy="275749"/>
          </a:xfrm>
          <a:prstGeom prst="rect">
            <a:avLst/>
          </a:prstGeom>
          <a:noFill/>
        </p:spPr>
        <p:txBody>
          <a:bodyPr wrap="none" lIns="0" tIns="0" rIns="0" bIns="0" rtlCol="0" anchor="t"/>
          <a:lstStyle/>
          <a:p>
            <a:pPr marL="0" indent="0" algn="l">
              <a:lnSpc>
                <a:spcPts val="2150"/>
              </a:lnSpc>
              <a:buNone/>
            </a:pPr>
            <a:r>
              <a:rPr lang="en-US" sz="1700" kern="0" spc="-52" dirty="0">
                <a:solidFill>
                  <a:srgbClr val="2B2E3C"/>
                </a:solidFill>
                <a:latin typeface="Bitter Medium" pitchFamily="34" charset="0"/>
                <a:ea typeface="Bitter Medium" pitchFamily="34" charset="-122"/>
                <a:cs typeface="Bitter Medium" pitchFamily="34" charset="-120"/>
              </a:rPr>
              <a:t>The data : Twitter sentiments</a:t>
            </a:r>
            <a:endParaRPr lang="en-US" sz="1700" dirty="0"/>
          </a:p>
        </p:txBody>
      </p:sp>
      <p:sp>
        <p:nvSpPr>
          <p:cNvPr id="18" name="Text 15"/>
          <p:cNvSpPr/>
          <p:nvPr/>
        </p:nvSpPr>
        <p:spPr>
          <a:xfrm>
            <a:off x="1852732" y="4133731"/>
            <a:ext cx="6673691" cy="282297"/>
          </a:xfrm>
          <a:prstGeom prst="rect">
            <a:avLst/>
          </a:prstGeom>
          <a:noFill/>
        </p:spPr>
        <p:txBody>
          <a:bodyPr wrap="none" lIns="0" tIns="0" rIns="0" bIns="0" rtlCol="0" anchor="t"/>
          <a:lstStyle/>
          <a:p>
            <a:pPr marL="0" indent="0" algn="l">
              <a:lnSpc>
                <a:spcPts val="2200"/>
              </a:lnSpc>
              <a:buNone/>
            </a:pPr>
            <a:r>
              <a:rPr lang="en-US" sz="1350" b="1" kern="0" spc="-28" dirty="0">
                <a:solidFill>
                  <a:srgbClr val="2B2E3C"/>
                </a:solidFill>
                <a:latin typeface="Open Sans" pitchFamily="34" charset="0"/>
                <a:ea typeface="Open Sans" pitchFamily="34" charset="-122"/>
                <a:cs typeface="Open Sans" pitchFamily="34" charset="-120"/>
              </a:rPr>
              <a:t>Data Description</a:t>
            </a:r>
            <a:r>
              <a:rPr lang="en-US" sz="1350" kern="0" spc="-28" dirty="0">
                <a:solidFill>
                  <a:srgbClr val="2B2E3C"/>
                </a:solidFill>
                <a:latin typeface="Open Sans" pitchFamily="34" charset="0"/>
                <a:ea typeface="Open Sans" pitchFamily="34" charset="-122"/>
                <a:cs typeface="Open Sans" pitchFamily="34" charset="-120"/>
              </a:rPr>
              <a:t>: Over 9000 rows and 3 columns</a:t>
            </a:r>
            <a:endParaRPr lang="en-US" sz="1350" dirty="0"/>
          </a:p>
        </p:txBody>
      </p:sp>
      <p:sp>
        <p:nvSpPr>
          <p:cNvPr id="19" name="Shape 16"/>
          <p:cNvSpPr/>
          <p:nvPr/>
        </p:nvSpPr>
        <p:spPr>
          <a:xfrm>
            <a:off x="1057870" y="5154454"/>
            <a:ext cx="617577" cy="22860"/>
          </a:xfrm>
          <a:prstGeom prst="roundRect">
            <a:avLst>
              <a:gd name="adj" fmla="val 324221"/>
            </a:avLst>
          </a:prstGeom>
          <a:solidFill>
            <a:srgbClr val="E2C8B5"/>
          </a:solidFill>
        </p:spPr>
      </p:sp>
      <p:sp>
        <p:nvSpPr>
          <p:cNvPr id="20" name="Shape 17"/>
          <p:cNvSpPr/>
          <p:nvPr/>
        </p:nvSpPr>
        <p:spPr>
          <a:xfrm>
            <a:off x="683776" y="4967407"/>
            <a:ext cx="396954" cy="396954"/>
          </a:xfrm>
          <a:prstGeom prst="roundRect">
            <a:avLst>
              <a:gd name="adj" fmla="val 18671"/>
            </a:avLst>
          </a:prstGeom>
          <a:solidFill>
            <a:srgbClr val="FCE2CF"/>
          </a:solidFill>
          <a:ln w="7620">
            <a:solidFill>
              <a:srgbClr val="E2C8B5"/>
            </a:solidFill>
            <a:prstDash val="solid"/>
          </a:ln>
        </p:spPr>
      </p:sp>
      <p:sp>
        <p:nvSpPr>
          <p:cNvPr id="21" name="Text 18"/>
          <p:cNvSpPr/>
          <p:nvPr/>
        </p:nvSpPr>
        <p:spPr>
          <a:xfrm>
            <a:off x="807839" y="5033486"/>
            <a:ext cx="148709" cy="264676"/>
          </a:xfrm>
          <a:prstGeom prst="rect">
            <a:avLst/>
          </a:prstGeom>
          <a:noFill/>
        </p:spPr>
        <p:txBody>
          <a:bodyPr wrap="none" lIns="0" tIns="0" rIns="0" bIns="0" rtlCol="0" anchor="t"/>
          <a:lstStyle/>
          <a:p>
            <a:pPr marL="0" indent="0" algn="ctr">
              <a:lnSpc>
                <a:spcPts val="2050"/>
              </a:lnSpc>
              <a:buNone/>
            </a:pPr>
            <a:r>
              <a:rPr lang="en-US" sz="2050" kern="0" spc="-63" dirty="0">
                <a:solidFill>
                  <a:srgbClr val="2B2E3C"/>
                </a:solidFill>
                <a:latin typeface="Bitter Medium" pitchFamily="34" charset="0"/>
                <a:ea typeface="Bitter Medium" pitchFamily="34" charset="-122"/>
                <a:cs typeface="Bitter Medium" pitchFamily="34" charset="-120"/>
              </a:rPr>
              <a:t>4</a:t>
            </a:r>
            <a:endParaRPr lang="en-US" sz="2050" dirty="0"/>
          </a:p>
        </p:txBody>
      </p:sp>
      <p:sp>
        <p:nvSpPr>
          <p:cNvPr id="22" name="Text 19"/>
          <p:cNvSpPr/>
          <p:nvPr/>
        </p:nvSpPr>
        <p:spPr>
          <a:xfrm>
            <a:off x="1852732" y="4945380"/>
            <a:ext cx="4367808" cy="275749"/>
          </a:xfrm>
          <a:prstGeom prst="rect">
            <a:avLst/>
          </a:prstGeom>
          <a:noFill/>
        </p:spPr>
        <p:txBody>
          <a:bodyPr wrap="none" lIns="0" tIns="0" rIns="0" bIns="0" rtlCol="0" anchor="t"/>
          <a:lstStyle/>
          <a:p>
            <a:pPr marL="0" indent="0" algn="l">
              <a:lnSpc>
                <a:spcPts val="2150"/>
              </a:lnSpc>
              <a:buNone/>
            </a:pPr>
            <a:r>
              <a:rPr lang="en-US" sz="1700" kern="0" spc="-52" dirty="0">
                <a:solidFill>
                  <a:srgbClr val="2B2E3C"/>
                </a:solidFill>
                <a:latin typeface="Bitter Medium" pitchFamily="34" charset="0"/>
                <a:ea typeface="Bitter Medium" pitchFamily="34" charset="-122"/>
                <a:cs typeface="Bitter Medium" pitchFamily="34" charset="-120"/>
              </a:rPr>
              <a:t>The sentiments : </a:t>
            </a:r>
            <a:r>
              <a:rPr lang="en-US" sz="1700" b="1" kern="0" spc="-52" dirty="0">
                <a:solidFill>
                  <a:srgbClr val="2B2E3C"/>
                </a:solidFill>
                <a:latin typeface="Bitter Medium" pitchFamily="34" charset="0"/>
                <a:ea typeface="Bitter Medium" pitchFamily="34" charset="-122"/>
                <a:cs typeface="Bitter Medium" pitchFamily="34" charset="-120"/>
              </a:rPr>
              <a:t>Positive, Negative &amp; Neutral.</a:t>
            </a:r>
            <a:endParaRPr lang="en-US" sz="1700" dirty="0"/>
          </a:p>
        </p:txBody>
      </p:sp>
      <p:sp>
        <p:nvSpPr>
          <p:cNvPr id="23" name="Text 20"/>
          <p:cNvSpPr/>
          <p:nvPr/>
        </p:nvSpPr>
        <p:spPr>
          <a:xfrm>
            <a:off x="1852732" y="5326975"/>
            <a:ext cx="6673691" cy="282297"/>
          </a:xfrm>
          <a:prstGeom prst="rect">
            <a:avLst/>
          </a:prstGeom>
          <a:noFill/>
        </p:spPr>
        <p:txBody>
          <a:bodyPr wrap="none" lIns="0" tIns="0" rIns="0" bIns="0" rtlCol="0" anchor="t"/>
          <a:lstStyle/>
          <a:p>
            <a:pPr marL="0" indent="0" algn="l">
              <a:lnSpc>
                <a:spcPts val="2200"/>
              </a:lnSpc>
              <a:buNone/>
            </a:pPr>
            <a:endParaRPr lang="en-US" sz="1350" dirty="0"/>
          </a:p>
        </p:txBody>
      </p:sp>
      <p:sp>
        <p:nvSpPr>
          <p:cNvPr id="24" name="Shape 21"/>
          <p:cNvSpPr/>
          <p:nvPr/>
        </p:nvSpPr>
        <p:spPr>
          <a:xfrm>
            <a:off x="1057870" y="6347698"/>
            <a:ext cx="617577" cy="22860"/>
          </a:xfrm>
          <a:prstGeom prst="roundRect">
            <a:avLst>
              <a:gd name="adj" fmla="val 324221"/>
            </a:avLst>
          </a:prstGeom>
          <a:solidFill>
            <a:srgbClr val="E2C8B5"/>
          </a:solidFill>
        </p:spPr>
      </p:sp>
      <p:sp>
        <p:nvSpPr>
          <p:cNvPr id="25" name="Shape 22"/>
          <p:cNvSpPr/>
          <p:nvPr/>
        </p:nvSpPr>
        <p:spPr>
          <a:xfrm>
            <a:off x="683776" y="6160651"/>
            <a:ext cx="396954" cy="396954"/>
          </a:xfrm>
          <a:prstGeom prst="roundRect">
            <a:avLst>
              <a:gd name="adj" fmla="val 18671"/>
            </a:avLst>
          </a:prstGeom>
          <a:solidFill>
            <a:srgbClr val="FCE2CF"/>
          </a:solidFill>
          <a:ln w="7620">
            <a:solidFill>
              <a:srgbClr val="E2C8B5"/>
            </a:solidFill>
            <a:prstDash val="solid"/>
          </a:ln>
        </p:spPr>
      </p:sp>
      <p:sp>
        <p:nvSpPr>
          <p:cNvPr id="26" name="Text 23"/>
          <p:cNvSpPr/>
          <p:nvPr/>
        </p:nvSpPr>
        <p:spPr>
          <a:xfrm>
            <a:off x="814983" y="6226731"/>
            <a:ext cx="134422" cy="264676"/>
          </a:xfrm>
          <a:prstGeom prst="rect">
            <a:avLst/>
          </a:prstGeom>
          <a:noFill/>
        </p:spPr>
        <p:txBody>
          <a:bodyPr wrap="none" lIns="0" tIns="0" rIns="0" bIns="0" rtlCol="0" anchor="t"/>
          <a:lstStyle/>
          <a:p>
            <a:pPr marL="0" indent="0" algn="ctr">
              <a:lnSpc>
                <a:spcPts val="2050"/>
              </a:lnSpc>
              <a:buNone/>
            </a:pPr>
            <a:r>
              <a:rPr lang="en-US" sz="2050" kern="0" spc="-63" dirty="0">
                <a:solidFill>
                  <a:srgbClr val="2B2E3C"/>
                </a:solidFill>
                <a:latin typeface="Bitter Medium" pitchFamily="34" charset="0"/>
                <a:ea typeface="Bitter Medium" pitchFamily="34" charset="-122"/>
                <a:cs typeface="Bitter Medium" pitchFamily="34" charset="-120"/>
              </a:rPr>
              <a:t>5</a:t>
            </a:r>
            <a:endParaRPr lang="en-US" sz="2050" dirty="0"/>
          </a:p>
        </p:txBody>
      </p:sp>
      <p:sp>
        <p:nvSpPr>
          <p:cNvPr id="27" name="Text 24"/>
          <p:cNvSpPr/>
          <p:nvPr/>
        </p:nvSpPr>
        <p:spPr>
          <a:xfrm>
            <a:off x="1852732" y="6138624"/>
            <a:ext cx="6673691" cy="352901"/>
          </a:xfrm>
          <a:prstGeom prst="rect">
            <a:avLst/>
          </a:prstGeom>
          <a:noFill/>
        </p:spPr>
        <p:txBody>
          <a:bodyPr wrap="none" lIns="0" tIns="0" rIns="0" bIns="0" rtlCol="0" anchor="t"/>
          <a:lstStyle/>
          <a:p>
            <a:pPr marL="0" indent="0" algn="l">
              <a:lnSpc>
                <a:spcPts val="2750"/>
              </a:lnSpc>
              <a:buNone/>
            </a:pPr>
            <a:r>
              <a:rPr lang="en-US" sz="1700" b="1" kern="0" spc="-28" dirty="0">
                <a:solidFill>
                  <a:srgbClr val="2B2E3C"/>
                </a:solidFill>
                <a:latin typeface="Open Sans" pitchFamily="34" charset="0"/>
                <a:ea typeface="Open Sans" pitchFamily="34" charset="-122"/>
                <a:cs typeface="Open Sans" pitchFamily="34" charset="-120"/>
              </a:rPr>
              <a:t>The columns</a:t>
            </a:r>
            <a:r>
              <a:rPr lang="en-US" sz="1700" kern="0" spc="-28" dirty="0">
                <a:solidFill>
                  <a:srgbClr val="2B2E3C"/>
                </a:solidFill>
                <a:latin typeface="Open Sans" pitchFamily="34" charset="0"/>
                <a:ea typeface="Open Sans" pitchFamily="34" charset="-122"/>
                <a:cs typeface="Open Sans" pitchFamily="34" charset="-120"/>
              </a:rPr>
              <a:t> :</a:t>
            </a:r>
            <a:endParaRPr lang="en-US" sz="1700" dirty="0"/>
          </a:p>
        </p:txBody>
      </p:sp>
      <p:sp>
        <p:nvSpPr>
          <p:cNvPr id="28" name="Text 25"/>
          <p:cNvSpPr/>
          <p:nvPr/>
        </p:nvSpPr>
        <p:spPr>
          <a:xfrm>
            <a:off x="1852732" y="6597372"/>
            <a:ext cx="6673691" cy="282297"/>
          </a:xfrm>
          <a:prstGeom prst="rect">
            <a:avLst/>
          </a:prstGeom>
          <a:noFill/>
        </p:spPr>
        <p:txBody>
          <a:bodyPr wrap="none" lIns="0" tIns="0" rIns="0" bIns="0" rtlCol="0" anchor="t"/>
          <a:lstStyle/>
          <a:p>
            <a:pPr marL="342900" indent="-342900" algn="l">
              <a:lnSpc>
                <a:spcPts val="2200"/>
              </a:lnSpc>
              <a:buSzPct val="100000"/>
              <a:buChar char="•"/>
            </a:pPr>
            <a:r>
              <a:rPr lang="en-US" sz="1350" kern="0" spc="-28" dirty="0">
                <a:solidFill>
                  <a:srgbClr val="2B2E3C"/>
                </a:solidFill>
                <a:latin typeface="Open Sans" pitchFamily="34" charset="0"/>
                <a:ea typeface="Open Sans" pitchFamily="34" charset="-122"/>
                <a:cs typeface="Open Sans" pitchFamily="34" charset="-120"/>
              </a:rPr>
              <a:t> Tweet text (Tweet) </a:t>
            </a:r>
            <a:endParaRPr lang="en-US" sz="1350" dirty="0"/>
          </a:p>
        </p:txBody>
      </p:sp>
      <p:sp>
        <p:nvSpPr>
          <p:cNvPr id="29" name="Text 26"/>
          <p:cNvSpPr/>
          <p:nvPr/>
        </p:nvSpPr>
        <p:spPr>
          <a:xfrm>
            <a:off x="1852732" y="6941344"/>
            <a:ext cx="6673691" cy="282297"/>
          </a:xfrm>
          <a:prstGeom prst="rect">
            <a:avLst/>
          </a:prstGeom>
          <a:noFill/>
        </p:spPr>
        <p:txBody>
          <a:bodyPr wrap="none" lIns="0" tIns="0" rIns="0" bIns="0" rtlCol="0" anchor="t"/>
          <a:lstStyle/>
          <a:p>
            <a:pPr marL="342900" indent="-342900" algn="l">
              <a:lnSpc>
                <a:spcPts val="2200"/>
              </a:lnSpc>
              <a:buSzPct val="100000"/>
              <a:buChar char="•"/>
            </a:pPr>
            <a:r>
              <a:rPr lang="en-US" sz="1350" kern="0" spc="-28" dirty="0">
                <a:solidFill>
                  <a:srgbClr val="2B2E3C"/>
                </a:solidFill>
                <a:latin typeface="Open Sans" pitchFamily="34" charset="0"/>
                <a:ea typeface="Open Sans" pitchFamily="34" charset="-122"/>
                <a:cs typeface="Open Sans" pitchFamily="34" charset="-120"/>
              </a:rPr>
              <a:t>Emotion in tweet is directed at (Product) </a:t>
            </a:r>
            <a:endParaRPr lang="en-US" sz="1350" dirty="0"/>
          </a:p>
        </p:txBody>
      </p:sp>
      <p:sp>
        <p:nvSpPr>
          <p:cNvPr id="30" name="Text 27"/>
          <p:cNvSpPr/>
          <p:nvPr/>
        </p:nvSpPr>
        <p:spPr>
          <a:xfrm>
            <a:off x="1852732" y="7285315"/>
            <a:ext cx="6673691" cy="282297"/>
          </a:xfrm>
          <a:prstGeom prst="rect">
            <a:avLst/>
          </a:prstGeom>
          <a:noFill/>
        </p:spPr>
        <p:txBody>
          <a:bodyPr wrap="none" lIns="0" tIns="0" rIns="0" bIns="0" rtlCol="0" anchor="t"/>
          <a:lstStyle/>
          <a:p>
            <a:pPr marL="342900" indent="-342900" algn="l">
              <a:lnSpc>
                <a:spcPts val="2200"/>
              </a:lnSpc>
              <a:buSzPct val="100000"/>
              <a:buChar char="•"/>
            </a:pPr>
            <a:r>
              <a:rPr lang="en-US" sz="1350" kern="0" spc="-28" dirty="0">
                <a:solidFill>
                  <a:srgbClr val="2B2E3C"/>
                </a:solidFill>
                <a:latin typeface="Open Sans" pitchFamily="34" charset="0"/>
                <a:ea typeface="Open Sans" pitchFamily="34" charset="-122"/>
                <a:cs typeface="Open Sans" pitchFamily="34" charset="-120"/>
              </a:rPr>
              <a:t>Is there an emotion directed at a brand (Emotion)</a:t>
            </a:r>
            <a:endParaRPr lang="en-US" sz="13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07958" y="634841"/>
            <a:ext cx="5771317" cy="721281"/>
          </a:xfrm>
          <a:prstGeom prst="rect">
            <a:avLst/>
          </a:prstGeom>
          <a:noFill/>
        </p:spPr>
        <p:txBody>
          <a:bodyPr wrap="none" lIns="0" tIns="0" rIns="0" bIns="0" rtlCol="0" anchor="t"/>
          <a:lstStyle/>
          <a:p>
            <a:pPr marL="0" indent="0">
              <a:lnSpc>
                <a:spcPts val="5650"/>
              </a:lnSpc>
              <a:buNone/>
            </a:pPr>
            <a:r>
              <a:rPr lang="en-US" sz="4500" kern="0" spc="-136" dirty="0">
                <a:solidFill>
                  <a:srgbClr val="2C3F42"/>
                </a:solidFill>
                <a:latin typeface="Bitter Medium" pitchFamily="34" charset="0"/>
                <a:ea typeface="Bitter Medium" pitchFamily="34" charset="-122"/>
                <a:cs typeface="Bitter Medium" pitchFamily="34" charset="-120"/>
              </a:rPr>
              <a:t>Data Preparation</a:t>
            </a:r>
            <a:endParaRPr lang="en-US" sz="4500" dirty="0"/>
          </a:p>
        </p:txBody>
      </p:sp>
      <p:pic>
        <p:nvPicPr>
          <p:cNvPr id="3" name="Image 0" descr="preencoded.png"/>
          <p:cNvPicPr>
            <a:picLocks noChangeAspect="1"/>
          </p:cNvPicPr>
          <p:nvPr/>
        </p:nvPicPr>
        <p:blipFill>
          <a:blip r:embed="rId1"/>
          <a:stretch>
            <a:fillRect/>
          </a:stretch>
        </p:blipFill>
        <p:spPr>
          <a:xfrm>
            <a:off x="807958" y="1843127"/>
            <a:ext cx="13014484" cy="5549503"/>
          </a:xfrm>
          <a:prstGeom prst="rect">
            <a:avLst/>
          </a:prstGeom>
        </p:spPr>
      </p:pic>
      <p:sp>
        <p:nvSpPr>
          <p:cNvPr id="4" name="Text 1"/>
          <p:cNvSpPr/>
          <p:nvPr/>
        </p:nvSpPr>
        <p:spPr>
          <a:xfrm>
            <a:off x="807958" y="7626906"/>
            <a:ext cx="13014484" cy="369332"/>
          </a:xfrm>
          <a:prstGeom prst="rect">
            <a:avLst/>
          </a:prstGeom>
          <a:noFill/>
        </p:spPr>
        <p:txBody>
          <a:bodyPr wrap="none" lIns="0" tIns="0" rIns="0" bIns="0" rtlCol="0" anchor="t"/>
          <a:lstStyle/>
          <a:p>
            <a:pPr marL="0" indent="0">
              <a:lnSpc>
                <a:spcPts val="2900"/>
              </a:lnSpc>
              <a:buNone/>
            </a:pPr>
            <a:endParaRPr lang="en-US" sz="1800" dirty="0"/>
          </a:p>
        </p:txBody>
      </p:sp>
      <p:sp>
        <p:nvSpPr>
          <p:cNvPr id="5" name="Text Box 4"/>
          <p:cNvSpPr txBox="1"/>
          <p:nvPr/>
        </p:nvSpPr>
        <p:spPr>
          <a:xfrm>
            <a:off x="12764770" y="7626985"/>
            <a:ext cx="1865630" cy="601980"/>
          </a:xfrm>
          <a:prstGeom prst="rect">
            <a:avLst/>
          </a:prstGeom>
          <a:solidFill>
            <a:srgbClr val="F9F2EC"/>
          </a:solidFill>
        </p:spPr>
        <p:txBody>
          <a:bodyPr wrap="square" rtlCol="0">
            <a:noAutofit/>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2"/>
          <a:stretch>
            <a:fillRect/>
          </a:stretch>
        </p:blipFill>
        <p:spPr>
          <a:xfrm>
            <a:off x="7623810" y="765810"/>
            <a:ext cx="6697980" cy="6697980"/>
          </a:xfrm>
          <a:prstGeom prst="rect">
            <a:avLst/>
          </a:prstGeom>
        </p:spPr>
      </p:pic>
      <p:sp>
        <p:nvSpPr>
          <p:cNvPr id="4" name="Text 0"/>
          <p:cNvSpPr/>
          <p:nvPr/>
        </p:nvSpPr>
        <p:spPr>
          <a:xfrm>
            <a:off x="864037" y="843558"/>
            <a:ext cx="5587127" cy="4629150"/>
          </a:xfrm>
          <a:prstGeom prst="rect">
            <a:avLst/>
          </a:prstGeom>
          <a:noFill/>
        </p:spPr>
        <p:txBody>
          <a:bodyPr wrap="square" lIns="0" tIns="0" rIns="0" bIns="0" rtlCol="0" anchor="t"/>
          <a:lstStyle/>
          <a:p>
            <a:pPr marL="0" indent="0">
              <a:lnSpc>
                <a:spcPts val="12150"/>
              </a:lnSpc>
              <a:buNone/>
            </a:pPr>
            <a:r>
              <a:rPr lang="en-US" sz="9700" kern="0" spc="-292" dirty="0">
                <a:solidFill>
                  <a:srgbClr val="2C3F42"/>
                </a:solidFill>
                <a:latin typeface="Bitter Medium" pitchFamily="34" charset="0"/>
                <a:ea typeface="Bitter Medium" pitchFamily="34" charset="-122"/>
                <a:cs typeface="Bitter Medium" pitchFamily="34" charset="-120"/>
              </a:rPr>
              <a:t>Data Visualization .</a:t>
            </a:r>
            <a:endParaRPr lang="en-US" sz="9700" dirty="0"/>
          </a:p>
        </p:txBody>
      </p:sp>
      <p:sp>
        <p:nvSpPr>
          <p:cNvPr id="5" name="Text 1"/>
          <p:cNvSpPr/>
          <p:nvPr/>
        </p:nvSpPr>
        <p:spPr>
          <a:xfrm>
            <a:off x="864037" y="5842992"/>
            <a:ext cx="5587127" cy="1543050"/>
          </a:xfrm>
          <a:prstGeom prst="rect">
            <a:avLst/>
          </a:prstGeom>
          <a:noFill/>
        </p:spPr>
        <p:txBody>
          <a:bodyPr wrap="none" lIns="0" tIns="0" rIns="0" bIns="0" rtlCol="0" anchor="t"/>
          <a:lstStyle/>
          <a:p>
            <a:pPr marL="0" indent="0">
              <a:lnSpc>
                <a:spcPts val="12150"/>
              </a:lnSpc>
              <a:buNone/>
            </a:pPr>
            <a:endParaRPr lang="en-US" sz="9700" dirty="0"/>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5458</Words>
  <Application>WPS Presentation</Application>
  <PresentationFormat>On-screen Show (16:9)</PresentationFormat>
  <Paragraphs>218</Paragraphs>
  <Slides>21</Slides>
  <Notes>21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SimSun</vt:lpstr>
      <vt:lpstr>Wingdings</vt:lpstr>
      <vt:lpstr>Bitter Medium</vt:lpstr>
      <vt:lpstr>Bitter Medium</vt:lpstr>
      <vt:lpstr>Bitter Medium</vt:lpstr>
      <vt:lpstr>Open Sans</vt:lpstr>
      <vt:lpstr>Open Sans</vt:lpstr>
      <vt:lpstr>Open Sans</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Sandra Koech</cp:lastModifiedBy>
  <cp:revision>4</cp:revision>
  <dcterms:created xsi:type="dcterms:W3CDTF">2024-11-20T11:36:00Z</dcterms:created>
  <dcterms:modified xsi:type="dcterms:W3CDTF">2024-11-20T12:12:32Z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5068BFF1BB92472988C7DC22B1B0DC7D_13</vt:lpwstr>
  </property>
  <property fmtid="{D5CDD505-2E9C-101B-9397-08002B2CF9AE}" pid="3" name="KSOProductBuildVer">
    <vt:lpwstr>1033-12.2.0.18638</vt:lpwstr>
  </property>
</Properties>
</file>